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
  </p:notesMasterIdLst>
  <p:sldIdLst>
    <p:sldId id="564" r:id="rId2"/>
    <p:sldId id="519" r:id="rId3"/>
    <p:sldId id="520" r:id="rId4"/>
    <p:sldId id="569" r:id="rId5"/>
    <p:sldId id="550" r:id="rId6"/>
    <p:sldId id="570" r:id="rId7"/>
    <p:sldId id="571" r:id="rId8"/>
    <p:sldId id="572" r:id="rId9"/>
    <p:sldId id="522" r:id="rId10"/>
    <p:sldId id="521" r:id="rId11"/>
    <p:sldId id="523" r:id="rId12"/>
    <p:sldId id="581" r:id="rId13"/>
    <p:sldId id="582" r:id="rId14"/>
    <p:sldId id="583" r:id="rId15"/>
    <p:sldId id="585" r:id="rId16"/>
    <p:sldId id="586" r:id="rId17"/>
    <p:sldId id="587" r:id="rId18"/>
    <p:sldId id="588" r:id="rId19"/>
    <p:sldId id="589" r:id="rId20"/>
    <p:sldId id="590" r:id="rId21"/>
    <p:sldId id="591" r:id="rId22"/>
    <p:sldId id="592" r:id="rId23"/>
    <p:sldId id="593" r:id="rId24"/>
    <p:sldId id="594" r:id="rId25"/>
    <p:sldId id="595" r:id="rId26"/>
    <p:sldId id="606" r:id="rId27"/>
    <p:sldId id="607" r:id="rId28"/>
    <p:sldId id="608" r:id="rId29"/>
    <p:sldId id="609" r:id="rId30"/>
    <p:sldId id="603" r:id="rId31"/>
    <p:sldId id="573" r:id="rId32"/>
    <p:sldId id="610" r:id="rId33"/>
    <p:sldId id="613" r:id="rId34"/>
    <p:sldId id="612" r:id="rId35"/>
    <p:sldId id="574" r:id="rId36"/>
    <p:sldId id="614" r:id="rId37"/>
    <p:sldId id="576" r:id="rId38"/>
    <p:sldId id="615" r:id="rId39"/>
    <p:sldId id="580" r:id="rId40"/>
    <p:sldId id="596" r:id="rId41"/>
    <p:sldId id="604" r:id="rId42"/>
    <p:sldId id="605" r:id="rId43"/>
    <p:sldId id="597" r:id="rId44"/>
    <p:sldId id="598" r:id="rId45"/>
    <p:sldId id="599" r:id="rId46"/>
    <p:sldId id="600" r:id="rId47"/>
    <p:sldId id="601" r:id="rId48"/>
    <p:sldId id="602" r:id="rId49"/>
    <p:sldId id="562" r:id="rId50"/>
    <p:sldId id="554" r:id="rId51"/>
    <p:sldId id="555" r:id="rId52"/>
    <p:sldId id="556" r:id="rId53"/>
    <p:sldId id="557" r:id="rId54"/>
    <p:sldId id="558" r:id="rId55"/>
    <p:sldId id="559" r:id="rId56"/>
    <p:sldId id="560" r:id="rId57"/>
    <p:sldId id="561" r:id="rId58"/>
    <p:sldId id="275" r:id="rId59"/>
    <p:sldId id="525" r:id="rId60"/>
    <p:sldId id="526" r:id="rId61"/>
    <p:sldId id="469" r:id="rId62"/>
    <p:sldId id="270" r:id="rId63"/>
    <p:sldId id="502" r:id="rId64"/>
    <p:sldId id="503" r:id="rId65"/>
    <p:sldId id="420" r:id="rId66"/>
    <p:sldId id="552" r:id="rId67"/>
    <p:sldId id="416" r:id="rId68"/>
    <p:sldId id="460" r:id="rId6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showPr>
  <p:clrMru>
    <a:srgbClr val="008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420" y="136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3E26DF-72C2-434C-B3C0-2432A8329A47}" type="doc">
      <dgm:prSet loTypeId="urn:microsoft.com/office/officeart/2005/8/layout/arrow5" loCatId="relationship" qsTypeId="urn:microsoft.com/office/officeart/2005/8/quickstyle/simple5" qsCatId="simple" csTypeId="urn:microsoft.com/office/officeart/2005/8/colors/colorful1#2" csCatId="colorful" phldr="1"/>
      <dgm:spPr/>
      <dgm:t>
        <a:bodyPr/>
        <a:lstStyle/>
        <a:p>
          <a:endParaRPr lang="en-IN"/>
        </a:p>
      </dgm:t>
    </dgm:pt>
    <dgm:pt modelId="{A844A4FE-BBD7-4C4E-A1CF-2E85F5D36C1A}">
      <dgm:prSet phldrT="[Text]"/>
      <dgm:spPr/>
      <dgm:t>
        <a:bodyPr/>
        <a:lstStyle/>
        <a:p>
          <a:r>
            <a:rPr lang="en-IN" dirty="0" smtClean="0"/>
            <a:t>Data</a:t>
          </a:r>
          <a:endParaRPr lang="en-IN" dirty="0"/>
        </a:p>
      </dgm:t>
    </dgm:pt>
    <dgm:pt modelId="{6D0FAF23-4DAC-4AC6-8879-486112D58B55}" type="parTrans" cxnId="{09F764E3-251D-4753-9382-0A8A582522E0}">
      <dgm:prSet/>
      <dgm:spPr/>
      <dgm:t>
        <a:bodyPr/>
        <a:lstStyle/>
        <a:p>
          <a:endParaRPr lang="en-IN"/>
        </a:p>
      </dgm:t>
    </dgm:pt>
    <dgm:pt modelId="{CB3CA279-3CE9-4716-A6ED-4BA17E040B39}" type="sibTrans" cxnId="{09F764E3-251D-4753-9382-0A8A582522E0}">
      <dgm:prSet/>
      <dgm:spPr/>
      <dgm:t>
        <a:bodyPr/>
        <a:lstStyle/>
        <a:p>
          <a:endParaRPr lang="en-IN"/>
        </a:p>
      </dgm:t>
    </dgm:pt>
    <dgm:pt modelId="{A77F55F4-3E1E-4177-95DE-BDD530E5F5AC}" type="pres">
      <dgm:prSet presAssocID="{A93E26DF-72C2-434C-B3C0-2432A8329A47}" presName="diagram" presStyleCnt="0">
        <dgm:presLayoutVars>
          <dgm:dir/>
          <dgm:resizeHandles val="exact"/>
        </dgm:presLayoutVars>
      </dgm:prSet>
      <dgm:spPr/>
      <dgm:t>
        <a:bodyPr/>
        <a:lstStyle/>
        <a:p>
          <a:endParaRPr lang="en-IN"/>
        </a:p>
      </dgm:t>
    </dgm:pt>
    <dgm:pt modelId="{95DCB887-E3D1-4D92-BBB9-F2FE95A2C9BB}" type="pres">
      <dgm:prSet presAssocID="{A844A4FE-BBD7-4C4E-A1CF-2E85F5D36C1A}" presName="arrow" presStyleLbl="node1" presStyleIdx="0" presStyleCnt="1">
        <dgm:presLayoutVars>
          <dgm:bulletEnabled val="1"/>
        </dgm:presLayoutVars>
      </dgm:prSet>
      <dgm:spPr/>
      <dgm:t>
        <a:bodyPr/>
        <a:lstStyle/>
        <a:p>
          <a:endParaRPr lang="en-IN"/>
        </a:p>
      </dgm:t>
    </dgm:pt>
  </dgm:ptLst>
  <dgm:cxnLst>
    <dgm:cxn modelId="{7FBFDC1A-6030-46CE-9BE3-129AC7D52D1E}" type="presOf" srcId="{A93E26DF-72C2-434C-B3C0-2432A8329A47}" destId="{A77F55F4-3E1E-4177-95DE-BDD530E5F5AC}" srcOrd="0" destOrd="0" presId="urn:microsoft.com/office/officeart/2005/8/layout/arrow5"/>
    <dgm:cxn modelId="{09F764E3-251D-4753-9382-0A8A582522E0}" srcId="{A93E26DF-72C2-434C-B3C0-2432A8329A47}" destId="{A844A4FE-BBD7-4C4E-A1CF-2E85F5D36C1A}" srcOrd="0" destOrd="0" parTransId="{6D0FAF23-4DAC-4AC6-8879-486112D58B55}" sibTransId="{CB3CA279-3CE9-4716-A6ED-4BA17E040B39}"/>
    <dgm:cxn modelId="{2465BCCB-61A3-417F-85FD-D6963D841AE8}" type="presOf" srcId="{A844A4FE-BBD7-4C4E-A1CF-2E85F5D36C1A}" destId="{95DCB887-E3D1-4D92-BBB9-F2FE95A2C9BB}" srcOrd="0" destOrd="0" presId="urn:microsoft.com/office/officeart/2005/8/layout/arrow5"/>
    <dgm:cxn modelId="{37B9E609-35F9-44B9-942F-0F89851540C5}" type="presParOf" srcId="{A77F55F4-3E1E-4177-95DE-BDD530E5F5AC}" destId="{95DCB887-E3D1-4D92-BBB9-F2FE95A2C9BB}" srcOrd="0" destOrd="0" presId="urn:microsoft.com/office/officeart/2005/8/layout/arrow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33770A-3FD8-4587-9B85-AF1D0CCDBF8D}" type="datetimeFigureOut">
              <a:rPr lang="en-US" smtClean="0"/>
              <a:pPr/>
              <a:t>3/7/2023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56E31F-D3E2-4621-AD03-92375EB8EC0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bwMode="auto">
          <a:noFill/>
          <a:ln>
            <a:solidFill>
              <a:srgbClr val="000000"/>
            </a:solidFill>
            <a:miter lim="800000"/>
            <a:headEnd/>
            <a:tailEnd/>
          </a:ln>
        </p:spPr>
      </p:sp>
      <p:sp>
        <p:nvSpPr>
          <p:cNvPr id="59395"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6DA48868-2903-455A-B92F-E5465D063226}" type="slidenum">
              <a:rPr lang="en-US" smtClean="0"/>
              <a:pPr/>
              <a:t>55</a:t>
            </a:fld>
            <a:endParaRPr lang="en-US" smtClean="0"/>
          </a:p>
        </p:txBody>
      </p:sp>
      <p:sp>
        <p:nvSpPr>
          <p:cNvPr id="23555" name="Rectangle 1"/>
          <p:cNvSpPr>
            <a:spLocks noGrp="1" noRot="1" noChangeAspect="1" noChangeArrowheads="1" noTextEdit="1"/>
          </p:cNvSpPr>
          <p:nvPr>
            <p:ph type="sldImg"/>
          </p:nvPr>
        </p:nvSpPr>
        <p:spPr>
          <a:ln/>
        </p:spPr>
      </p:sp>
      <p:sp>
        <p:nvSpPr>
          <p:cNvPr id="23556" name="Rectangle 2"/>
          <p:cNvSpPr>
            <a:spLocks noGrp="1" noChangeArrowheads="1"/>
          </p:cNvSpPr>
          <p:nvPr>
            <p:ph type="body" idx="1"/>
          </p:nvPr>
        </p:nvSpPr>
        <p:spPr>
          <a:noFill/>
          <a:ln/>
        </p:spPr>
        <p:txBody>
          <a:bodyPr lIns="0" tIns="0" rIns="0" bIns="0"/>
          <a:lstStyle/>
          <a:p>
            <a:pPr lvl="1" indent="-342900" eaLnBrk="1" hangingPunct="1">
              <a:lnSpc>
                <a:spcPct val="95000"/>
              </a:lnSpc>
              <a:spcBef>
                <a:spcPct val="0"/>
              </a:spcBef>
              <a:buClr>
                <a:srgbClr val="000000"/>
              </a:buClr>
              <a:buFontTx/>
              <a:buChar char="•"/>
            </a:pPr>
            <a:r>
              <a:rPr lang="en-US" sz="1300" smtClean="0">
                <a:solidFill>
                  <a:srgbClr val="000000"/>
                </a:solidFill>
                <a:latin typeface="Arial" pitchFamily="34" charset="0"/>
              </a:rPr>
              <a:t>Hardware-independence of </a:t>
            </a:r>
            <a:br>
              <a:rPr lang="en-US" sz="1300" smtClean="0">
                <a:solidFill>
                  <a:srgbClr val="000000"/>
                </a:solidFill>
                <a:latin typeface="Arial" pitchFamily="34" charset="0"/>
              </a:rPr>
            </a:br>
            <a:r>
              <a:rPr lang="en-US" sz="1300" smtClean="0">
                <a:solidFill>
                  <a:srgbClr val="000000"/>
                </a:solidFill>
                <a:latin typeface="Arial" pitchFamily="34" charset="0"/>
              </a:rPr>
              <a:t>operating system and applications</a:t>
            </a:r>
            <a:endParaRPr lang="en-US" smtClean="0"/>
          </a:p>
          <a:p>
            <a:pPr lvl="1" indent="-342900" eaLnBrk="1" hangingPunct="1">
              <a:lnSpc>
                <a:spcPct val="95000"/>
              </a:lnSpc>
              <a:spcBef>
                <a:spcPct val="0"/>
              </a:spcBef>
              <a:buClr>
                <a:srgbClr val="000000"/>
              </a:buClr>
              <a:buFontTx/>
              <a:buChar char="•"/>
            </a:pPr>
            <a:r>
              <a:rPr lang="en-US" sz="1300" smtClean="0">
                <a:solidFill>
                  <a:srgbClr val="000000"/>
                </a:solidFill>
                <a:latin typeface="Arial" pitchFamily="34" charset="0"/>
              </a:rPr>
              <a:t>Virtual machines can be provisioned </a:t>
            </a:r>
            <a:br>
              <a:rPr lang="en-US" sz="1300" smtClean="0">
                <a:solidFill>
                  <a:srgbClr val="000000"/>
                </a:solidFill>
                <a:latin typeface="Arial" pitchFamily="34" charset="0"/>
              </a:rPr>
            </a:br>
            <a:r>
              <a:rPr lang="en-US" sz="1300" smtClean="0">
                <a:solidFill>
                  <a:srgbClr val="000000"/>
                </a:solidFill>
                <a:latin typeface="Arial" pitchFamily="34" charset="0"/>
              </a:rPr>
              <a:t>to any system</a:t>
            </a:r>
            <a:endParaRPr lang="en-US" smtClean="0"/>
          </a:p>
          <a:p>
            <a:pPr lvl="1" indent="-342900" eaLnBrk="1" hangingPunct="1">
              <a:lnSpc>
                <a:spcPct val="95000"/>
              </a:lnSpc>
              <a:spcBef>
                <a:spcPct val="0"/>
              </a:spcBef>
              <a:buClr>
                <a:srgbClr val="000000"/>
              </a:buClr>
              <a:buFontTx/>
              <a:buChar char="•"/>
            </a:pPr>
            <a:r>
              <a:rPr lang="en-US" sz="1300" smtClean="0">
                <a:solidFill>
                  <a:srgbClr val="000000"/>
                </a:solidFill>
                <a:latin typeface="Arial" pitchFamily="34" charset="0"/>
              </a:rPr>
              <a:t>Can manage OS and application </a:t>
            </a:r>
            <a:br>
              <a:rPr lang="en-US" sz="1300" smtClean="0">
                <a:solidFill>
                  <a:srgbClr val="000000"/>
                </a:solidFill>
                <a:latin typeface="Arial" pitchFamily="34" charset="0"/>
              </a:rPr>
            </a:br>
            <a:r>
              <a:rPr lang="en-US" sz="1300" smtClean="0">
                <a:solidFill>
                  <a:srgbClr val="000000"/>
                </a:solidFill>
                <a:latin typeface="Arial" pitchFamily="34" charset="0"/>
              </a:rPr>
              <a:t>as a single unit by encapsulating </a:t>
            </a:r>
            <a:br>
              <a:rPr lang="en-US" sz="1300" smtClean="0">
                <a:solidFill>
                  <a:srgbClr val="000000"/>
                </a:solidFill>
                <a:latin typeface="Arial" pitchFamily="34" charset="0"/>
              </a:rPr>
            </a:br>
            <a:r>
              <a:rPr lang="en-US" sz="1300" smtClean="0">
                <a:solidFill>
                  <a:srgbClr val="000000"/>
                </a:solidFill>
                <a:latin typeface="Arial" pitchFamily="34" charset="0"/>
              </a:rPr>
              <a:t>them into virtual machines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86E6E903-056F-485D-95F0-A9AD9036D61E}" type="slidenum">
              <a:rPr lang="en-US" smtClean="0"/>
              <a:pPr/>
              <a:t>56</a:t>
            </a:fld>
            <a:endParaRPr lang="en-US" smtClean="0"/>
          </a:p>
        </p:txBody>
      </p:sp>
      <p:sp>
        <p:nvSpPr>
          <p:cNvPr id="24579" name="Rectangle 1"/>
          <p:cNvSpPr>
            <a:spLocks noGrp="1" noRot="1" noChangeAspect="1" noChangeArrowheads="1" noTextEdit="1"/>
          </p:cNvSpPr>
          <p:nvPr>
            <p:ph type="sldImg"/>
          </p:nvPr>
        </p:nvSpPr>
        <p:spPr>
          <a:ln/>
        </p:spPr>
      </p:sp>
      <p:sp>
        <p:nvSpPr>
          <p:cNvPr id="24580"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400" dirty="0" smtClean="0">
                <a:solidFill>
                  <a:srgbClr val="000000"/>
                </a:solidFill>
                <a:latin typeface="Arial" pitchFamily="34" charset="0"/>
              </a:rPr>
              <a:t>More out of less</a:t>
            </a:r>
            <a:br>
              <a:rPr lang="en-US" sz="1400" dirty="0" smtClean="0">
                <a:solidFill>
                  <a:srgbClr val="000000"/>
                </a:solidFill>
                <a:latin typeface="Arial" pitchFamily="34" charset="0"/>
              </a:rPr>
            </a:br>
            <a:r>
              <a:rPr lang="en-US" sz="1400" dirty="0" smtClean="0">
                <a:solidFill>
                  <a:srgbClr val="000000"/>
                </a:solidFill>
                <a:latin typeface="Arial" pitchFamily="34" charset="0"/>
              </a:rPr>
              <a:t>Pool common infrastructure resources and break the legacy “one application to one server” model with server consolidation.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CFF3403-AAA9-4CD5-8385-32EB6D5E8C32}" type="slidenum">
              <a:rPr lang="en-US" smtClean="0"/>
              <a:pPr/>
              <a:t>57</a:t>
            </a:fld>
            <a:endParaRPr lang="en-US" smtClean="0"/>
          </a:p>
        </p:txBody>
      </p:sp>
      <p:sp>
        <p:nvSpPr>
          <p:cNvPr id="25603" name="Rectangle 1"/>
          <p:cNvSpPr>
            <a:spLocks noGrp="1" noRot="1" noChangeAspect="1" noChangeArrowheads="1" noTextEdit="1"/>
          </p:cNvSpPr>
          <p:nvPr>
            <p:ph type="sldImg"/>
          </p:nvPr>
        </p:nvSpPr>
        <p:spPr>
          <a:ln/>
        </p:spPr>
      </p:sp>
      <p:sp>
        <p:nvSpPr>
          <p:cNvPr id="25604"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smtClean="0">
                <a:solidFill>
                  <a:srgbClr val="000000"/>
                </a:solidFill>
                <a:latin typeface="Arial" pitchFamily="34" charset="0"/>
              </a:rPr>
              <a:t>Use this as a way to describe the cloud concept.</a:t>
            </a:r>
            <a:endParaRPr lang="en-US" smtClean="0"/>
          </a:p>
          <a:p>
            <a:pPr eaLnBrk="1" hangingPunct="1">
              <a:lnSpc>
                <a:spcPct val="95000"/>
              </a:lnSpc>
              <a:spcBef>
                <a:spcPct val="0"/>
              </a:spcBef>
            </a:pPr>
            <a:endParaRPr lang="en-US" sz="1600" smtClean="0">
              <a:solidFill>
                <a:srgbClr val="000000"/>
              </a:solidFill>
              <a:latin typeface="Arial" pitchFamily="34" charset="0"/>
            </a:endParaRPr>
          </a:p>
          <a:p>
            <a:pPr eaLnBrk="1" hangingPunct="1">
              <a:lnSpc>
                <a:spcPct val="95000"/>
              </a:lnSpc>
              <a:spcBef>
                <a:spcPct val="0"/>
              </a:spcBef>
            </a:pPr>
            <a:r>
              <a:rPr lang="en-US" sz="1600" smtClean="0">
                <a:solidFill>
                  <a:srgbClr val="000000"/>
                </a:solidFill>
                <a:latin typeface="Arial" pitchFamily="34" charset="0"/>
              </a:rPr>
              <a:t>When completely virtualized, allows for the key components of cloud computing, elasticity, provisioning, self service,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bwMode="auto">
          <a:noFill/>
          <a:ln>
            <a:solidFill>
              <a:srgbClr val="000000"/>
            </a:solidFill>
            <a:miter lim="800000"/>
            <a:headEnd/>
            <a:tailEnd/>
          </a:ln>
        </p:spPr>
      </p:sp>
      <p:sp>
        <p:nvSpPr>
          <p:cNvPr id="5939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bwMode="auto">
          <a:noFill/>
          <a:ln>
            <a:solidFill>
              <a:srgbClr val="000000"/>
            </a:solidFill>
            <a:miter lim="800000"/>
            <a:headEnd/>
            <a:tailEnd/>
          </a:ln>
        </p:spPr>
      </p:sp>
      <p:sp>
        <p:nvSpPr>
          <p:cNvPr id="5939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bwMode="auto">
          <a:noFill/>
          <a:ln>
            <a:solidFill>
              <a:srgbClr val="000000"/>
            </a:solidFill>
            <a:miter lim="800000"/>
            <a:headEnd/>
            <a:tailEnd/>
          </a:ln>
        </p:spPr>
      </p:sp>
      <p:sp>
        <p:nvSpPr>
          <p:cNvPr id="5939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TextEdit="1"/>
          </p:cNvSpPr>
          <p:nvPr>
            <p:ph type="sldImg"/>
          </p:nvPr>
        </p:nvSpPr>
        <p:spPr bwMode="auto">
          <a:noFill/>
          <a:ln>
            <a:solidFill>
              <a:srgbClr val="000000"/>
            </a:solidFill>
            <a:miter lim="800000"/>
            <a:headEnd/>
            <a:tailEnd/>
          </a:ln>
        </p:spPr>
      </p:sp>
      <p:sp>
        <p:nvSpPr>
          <p:cNvPr id="146435" name="Rectangle 3"/>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D7095A5B-302E-4836-80DC-7C5EDE76B589}" type="slidenum">
              <a:rPr lang="en-US" smtClean="0"/>
              <a:pPr/>
              <a:t>30</a:t>
            </a:fld>
            <a:endParaRPr lang="en-US" smtClean="0"/>
          </a:p>
        </p:txBody>
      </p:sp>
      <p:sp>
        <p:nvSpPr>
          <p:cNvPr id="28675" name="Rectangle 1"/>
          <p:cNvSpPr>
            <a:spLocks noGrp="1" noRot="1" noChangeAspect="1" noChangeArrowheads="1" noTextEdit="1"/>
          </p:cNvSpPr>
          <p:nvPr>
            <p:ph type="sldImg"/>
          </p:nvPr>
        </p:nvSpPr>
        <p:spPr>
          <a:ln/>
        </p:spPr>
      </p:sp>
      <p:sp>
        <p:nvSpPr>
          <p:cNvPr id="28676"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smtClean="0">
                <a:solidFill>
                  <a:srgbClr val="000000"/>
                </a:solidFill>
                <a:latin typeface="Arial" pitchFamily="34" charset="0"/>
              </a:rPr>
              <a:t>Make less techie .. </a:t>
            </a:r>
            <a:endParaRPr lang="en-US" smtClean="0"/>
          </a:p>
          <a:p>
            <a:pPr eaLnBrk="1" hangingPunct="1">
              <a:lnSpc>
                <a:spcPct val="95000"/>
              </a:lnSpc>
              <a:spcBef>
                <a:spcPct val="0"/>
              </a:spcBef>
            </a:pPr>
            <a:endParaRPr lang="en-US" sz="1600" smtClean="0">
              <a:solidFill>
                <a:srgbClr val="000000"/>
              </a:solidFill>
              <a:latin typeface="Arial" pitchFamily="34" charset="0"/>
            </a:endParaRPr>
          </a:p>
          <a:p>
            <a:pPr eaLnBrk="1" hangingPunct="1">
              <a:lnSpc>
                <a:spcPct val="95000"/>
              </a:lnSpc>
              <a:spcBef>
                <a:spcPct val="0"/>
              </a:spcBef>
            </a:pPr>
            <a:r>
              <a:rPr lang="en-US" sz="1600" smtClean="0">
                <a:solidFill>
                  <a:srgbClr val="000000"/>
                </a:solidFill>
                <a:latin typeface="Arial" pitchFamily="34" charset="0"/>
              </a:rPr>
              <a:t>Add talking points to each bullet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IN" altLang="en-US" smtClean="0"/>
          </a:p>
        </p:txBody>
      </p:sp>
      <p:sp>
        <p:nvSpPr>
          <p:cNvPr id="35844" name="Slide Number Placeholder 3"/>
          <p:cNvSpPr>
            <a:spLocks noGrp="1"/>
          </p:cNvSpPr>
          <p:nvPr>
            <p:ph type="sldNum" sz="quarter" idx="5"/>
          </p:nvPr>
        </p:nvSpPr>
        <p:spPr>
          <a:noFill/>
        </p:spPr>
        <p:txBody>
          <a:bodyPr/>
          <a:lstStyle/>
          <a:p>
            <a:fld id="{1F588CC7-A2ED-42DF-B9FA-C215A2870884}" type="slidenum">
              <a:rPr lang="en-US" altLang="en-US"/>
              <a:pPr/>
              <a:t>39</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E44F91C5-4411-4301-8B85-2AF58B41EC84}" type="slidenum">
              <a:rPr lang="en-US" smtClean="0">
                <a:latin typeface="Arial" charset="0"/>
              </a:rPr>
              <a:pPr/>
              <a:t>41</a:t>
            </a:fld>
            <a:endParaRPr lang="en-US" smtClean="0">
              <a:latin typeface="Arial"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i="1" smtClean="0">
                <a:latin typeface="Arial" charset="0"/>
              </a:rPr>
              <a:t>Private cloud. </a:t>
            </a:r>
            <a:r>
              <a:rPr lang="en-US" smtClean="0">
                <a:latin typeface="Arial" charset="0"/>
              </a:rPr>
              <a:t>The cloud infrastructure is operated solely for an organization. It may be managed by the organization or a third party and may exist on premise or off premise.</a:t>
            </a:r>
            <a:endParaRPr lang="en-US" i="1" smtClean="0">
              <a:latin typeface="Arial" charset="0"/>
            </a:endParaRPr>
          </a:p>
          <a:p>
            <a:pPr eaLnBrk="1" hangingPunct="1"/>
            <a:r>
              <a:rPr lang="en-US" i="1" smtClean="0">
                <a:latin typeface="Arial" charset="0"/>
              </a:rPr>
              <a:t>Community cloud.</a:t>
            </a:r>
            <a:r>
              <a:rPr lang="en-US" smtClean="0">
                <a:latin typeface="Arial" charset="0"/>
              </a:rPr>
              <a:t> The cloud infrastructure is shared by several organizations and supports a specific community that has shared concerns (e.g., mission, security requirements, policy, and compliance considerations). It may be managed by the organizations or a third party and may exist on premise or off premise.</a:t>
            </a:r>
            <a:endParaRPr lang="en-US" i="1" smtClean="0">
              <a:latin typeface="Arial" charset="0"/>
            </a:endParaRPr>
          </a:p>
          <a:p>
            <a:pPr eaLnBrk="1" hangingPunct="1"/>
            <a:r>
              <a:rPr lang="en-US" i="1" smtClean="0">
                <a:latin typeface="Arial" charset="0"/>
              </a:rPr>
              <a:t>Public cloud. </a:t>
            </a:r>
            <a:r>
              <a:rPr lang="en-US" smtClean="0">
                <a:latin typeface="Arial" charset="0"/>
              </a:rPr>
              <a:t>The cloud infrastructure is made available to the general public or a large industry group and is owned by an organization selling cloud services.</a:t>
            </a:r>
            <a:endParaRPr lang="en-US" i="1" smtClean="0">
              <a:latin typeface="Arial" charset="0"/>
            </a:endParaRPr>
          </a:p>
          <a:p>
            <a:pPr eaLnBrk="1" hangingPunct="1"/>
            <a:r>
              <a:rPr lang="en-US" i="1" smtClean="0">
                <a:latin typeface="Arial" charset="0"/>
              </a:rPr>
              <a:t>Hybrid cloud</a:t>
            </a:r>
            <a:r>
              <a:rPr lang="en-US" smtClean="0">
                <a:latin typeface="Arial" charset="0"/>
              </a:rPr>
              <a:t>. The cloud infrastructure is a composition of two or more clouds (private, community, or public) that remain unique entities but are bound together by standardized or proprietary technology that enables data and application portability (e.g., cloud bursting).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C3016629-EC8F-409C-B492-1DBEF89B5079}" type="slidenum">
              <a:rPr lang="en-US" smtClean="0"/>
              <a:pPr/>
              <a:t>43</a:t>
            </a:fld>
            <a:endParaRPr lang="en-US" smtClean="0"/>
          </a:p>
        </p:txBody>
      </p:sp>
      <p:sp>
        <p:nvSpPr>
          <p:cNvPr id="27651" name="Rectangle 1"/>
          <p:cNvSpPr>
            <a:spLocks noGrp="1" noRot="1" noChangeAspect="1" noChangeArrowheads="1" noTextEdit="1"/>
          </p:cNvSpPr>
          <p:nvPr>
            <p:ph type="sldImg"/>
          </p:nvPr>
        </p:nvSpPr>
        <p:spPr>
          <a:ln/>
        </p:spPr>
      </p:sp>
      <p:sp>
        <p:nvSpPr>
          <p:cNvPr id="27652" name="Rectangle 2"/>
          <p:cNvSpPr>
            <a:spLocks noGrp="1" noChangeArrowheads="1"/>
          </p:cNvSpPr>
          <p:nvPr>
            <p:ph type="body" idx="1"/>
          </p:nvPr>
        </p:nvSpPr>
        <p:spPr>
          <a:noFill/>
          <a:ln/>
        </p:spPr>
        <p:txBody>
          <a:bodyPr lIns="0" tIns="0" rIns="0" bIns="0"/>
          <a:lstStyle/>
          <a:p>
            <a:pPr eaLnBrk="1" hangingPunct="1">
              <a:lnSpc>
                <a:spcPct val="95000"/>
              </a:lnSpc>
              <a:spcBef>
                <a:spcPct val="0"/>
              </a:spcBef>
            </a:pPr>
            <a:r>
              <a:rPr lang="en-US" sz="1600" smtClean="0">
                <a:solidFill>
                  <a:srgbClr val="000000"/>
                </a:solidFill>
                <a:latin typeface="Arial" pitchFamily="34" charset="0"/>
              </a:rPr>
              <a:t>add real examples here as needed.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2BF08E-8903-47B0-A088-2B46EBA98068}" type="datetime1">
              <a:rPr lang="en-US" smtClean="0"/>
              <a:pPr/>
              <a:t>3/7/2023</a:t>
            </a:fld>
            <a:endParaRPr lang="en-US"/>
          </a:p>
        </p:txBody>
      </p:sp>
      <p:sp>
        <p:nvSpPr>
          <p:cNvPr id="5" name="Footer Placeholder 4"/>
          <p:cNvSpPr>
            <a:spLocks noGrp="1"/>
          </p:cNvSpPr>
          <p:nvPr>
            <p:ph type="ftr" sz="quarter" idx="11"/>
          </p:nvPr>
        </p:nvSpPr>
        <p:spPr/>
        <p:txBody>
          <a:bodyPr/>
          <a:lstStyle/>
          <a:p>
            <a:r>
              <a:rPr lang="en-US" smtClean="0"/>
              <a:t>Dr.G.R.Karpagam, PSG-CSE</a:t>
            </a:r>
            <a:endParaRPr lang="en-US"/>
          </a:p>
        </p:txBody>
      </p:sp>
      <p:sp>
        <p:nvSpPr>
          <p:cNvPr id="6" name="Slide Number Placeholder 5"/>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3A54EC-2CF1-46AF-AE9C-27F36E77F6BD}" type="datetime1">
              <a:rPr lang="en-US" smtClean="0"/>
              <a:pPr/>
              <a:t>3/7/2023</a:t>
            </a:fld>
            <a:endParaRPr lang="en-US"/>
          </a:p>
        </p:txBody>
      </p:sp>
      <p:sp>
        <p:nvSpPr>
          <p:cNvPr id="5" name="Footer Placeholder 4"/>
          <p:cNvSpPr>
            <a:spLocks noGrp="1"/>
          </p:cNvSpPr>
          <p:nvPr>
            <p:ph type="ftr" sz="quarter" idx="11"/>
          </p:nvPr>
        </p:nvSpPr>
        <p:spPr/>
        <p:txBody>
          <a:bodyPr/>
          <a:lstStyle/>
          <a:p>
            <a:r>
              <a:rPr lang="en-US" smtClean="0"/>
              <a:t>Dr.G.R.Karpagam, PSG-CSE</a:t>
            </a:r>
            <a:endParaRPr lang="en-US"/>
          </a:p>
        </p:txBody>
      </p:sp>
      <p:sp>
        <p:nvSpPr>
          <p:cNvPr id="6" name="Slide Number Placeholder 5"/>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61D176-C088-4FBB-A9D5-2757DEA2F6C1}" type="datetime1">
              <a:rPr lang="en-US" smtClean="0"/>
              <a:pPr/>
              <a:t>3/7/2023</a:t>
            </a:fld>
            <a:endParaRPr lang="en-US"/>
          </a:p>
        </p:txBody>
      </p:sp>
      <p:sp>
        <p:nvSpPr>
          <p:cNvPr id="5" name="Footer Placeholder 4"/>
          <p:cNvSpPr>
            <a:spLocks noGrp="1"/>
          </p:cNvSpPr>
          <p:nvPr>
            <p:ph type="ftr" sz="quarter" idx="11"/>
          </p:nvPr>
        </p:nvSpPr>
        <p:spPr/>
        <p:txBody>
          <a:bodyPr/>
          <a:lstStyle/>
          <a:p>
            <a:r>
              <a:rPr lang="en-US" smtClean="0"/>
              <a:t>Dr.G.R.Karpagam, PSG-CSE</a:t>
            </a:r>
            <a:endParaRPr lang="en-US"/>
          </a:p>
        </p:txBody>
      </p:sp>
      <p:sp>
        <p:nvSpPr>
          <p:cNvPr id="6" name="Slide Number Placeholder 5"/>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Rubrik, text och innehåll">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srcRect/>
          <a:stretch>
            <a:fillRect/>
          </a:stretch>
        </p:blipFill>
        <p:spPr bwMode="auto">
          <a:xfrm>
            <a:off x="0" y="0"/>
            <a:ext cx="9142413" cy="6858000"/>
          </a:xfrm>
          <a:prstGeom prst="rect">
            <a:avLst/>
          </a:prstGeom>
          <a:noFill/>
          <a:ln w="9525">
            <a:noFill/>
            <a:miter lim="800000"/>
            <a:headEnd/>
            <a:tailEnd/>
          </a:ln>
        </p:spPr>
      </p:pic>
      <p:sp>
        <p:nvSpPr>
          <p:cNvPr id="2" name="Rubrik 1"/>
          <p:cNvSpPr>
            <a:spLocks noGrp="1"/>
          </p:cNvSpPr>
          <p:nvPr>
            <p:ph type="title"/>
          </p:nvPr>
        </p:nvSpPr>
        <p:spPr>
          <a:xfrm>
            <a:off x="685800" y="609600"/>
            <a:ext cx="7772400" cy="1143000"/>
          </a:xfrm>
        </p:spPr>
        <p:txBody>
          <a:bodyPr/>
          <a:lstStyle/>
          <a:p>
            <a:r>
              <a:rPr lang="sv-SE" smtClean="0"/>
              <a:t>Klicka här för att ändra format</a:t>
            </a:r>
            <a:endParaRPr lang="sv-SE"/>
          </a:p>
        </p:txBody>
      </p:sp>
      <p:sp>
        <p:nvSpPr>
          <p:cNvPr id="3" name="Platshållare för text 2"/>
          <p:cNvSpPr>
            <a:spLocks noGrp="1"/>
          </p:cNvSpPr>
          <p:nvPr>
            <p:ph type="body" sz="half" idx="1"/>
          </p:nvPr>
        </p:nvSpPr>
        <p:spPr>
          <a:xfrm>
            <a:off x="685800" y="1981200"/>
            <a:ext cx="3810000" cy="41148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4648200" y="1981200"/>
            <a:ext cx="3810000" cy="4114800"/>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6" name="Rectangle 4"/>
          <p:cNvSpPr>
            <a:spLocks noGrp="1" noChangeArrowheads="1"/>
          </p:cNvSpPr>
          <p:nvPr>
            <p:ph type="dt" sz="half" idx="10"/>
          </p:nvPr>
        </p:nvSpPr>
        <p:spPr/>
        <p:txBody>
          <a:bodyPr/>
          <a:lstStyle>
            <a:lvl1pPr>
              <a:defRPr/>
            </a:lvl1pPr>
          </a:lstStyle>
          <a:p>
            <a:pPr>
              <a:defRPr/>
            </a:pPr>
            <a:fld id="{16E070E3-E9BC-479D-A6AF-26CCA36C733A}" type="datetime1">
              <a:rPr lang="en-US"/>
              <a:pPr>
                <a:defRPr/>
              </a:pPr>
              <a:t>3/7/2023</a:t>
            </a:fld>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a:defRPr/>
            </a:pPr>
            <a:fld id="{E88CC11E-28F7-43F0-910C-3D65B79D3555}" type="slidenum">
              <a:rPr lang="en-US"/>
              <a:pPr>
                <a:defRPr/>
              </a:pPr>
              <a:t>‹#›</a:t>
            </a:fld>
            <a:endParaRPr lang="en-US"/>
          </a:p>
        </p:txBody>
      </p:sp>
      <p:sp>
        <p:nvSpPr>
          <p:cNvPr id="9" name="Rectangle 6"/>
          <p:cNvSpPr>
            <a:spLocks noGrp="1" noChangeArrowheads="1"/>
          </p:cNvSpPr>
          <p:nvPr>
            <p:ph type="sldNum" sz="quarter" idx="13"/>
          </p:nvPr>
        </p:nvSpPr>
        <p:spPr/>
        <p:txBody>
          <a:bodyPr/>
          <a:lstStyle>
            <a:lvl1pPr>
              <a:defRPr/>
            </a:lvl1pPr>
          </a:lstStyle>
          <a:p>
            <a:pPr>
              <a:defRPr/>
            </a:pPr>
            <a:fld id="{5554F9C1-E09F-4513-B440-B68B32E00901}"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D2A202-098E-4C1C-87FC-34EC0C655259}" type="datetime1">
              <a:rPr lang="en-US" smtClean="0"/>
              <a:pPr/>
              <a:t>3/7/2023</a:t>
            </a:fld>
            <a:endParaRPr lang="en-US"/>
          </a:p>
        </p:txBody>
      </p:sp>
      <p:sp>
        <p:nvSpPr>
          <p:cNvPr id="5" name="Footer Placeholder 4"/>
          <p:cNvSpPr>
            <a:spLocks noGrp="1"/>
          </p:cNvSpPr>
          <p:nvPr>
            <p:ph type="ftr" sz="quarter" idx="11"/>
          </p:nvPr>
        </p:nvSpPr>
        <p:spPr/>
        <p:txBody>
          <a:bodyPr/>
          <a:lstStyle/>
          <a:p>
            <a:r>
              <a:rPr lang="en-US" smtClean="0"/>
              <a:t>Dr.G.R.Karpagam, PSG-CSE</a:t>
            </a:r>
            <a:endParaRPr lang="en-US"/>
          </a:p>
        </p:txBody>
      </p:sp>
      <p:sp>
        <p:nvSpPr>
          <p:cNvPr id="6" name="Slide Number Placeholder 5"/>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446D349-FB0C-4B62-AFEF-7105B5DE6AE2}" type="datetime1">
              <a:rPr lang="en-US" smtClean="0"/>
              <a:pPr/>
              <a:t>3/7/2023</a:t>
            </a:fld>
            <a:endParaRPr lang="en-US"/>
          </a:p>
        </p:txBody>
      </p:sp>
      <p:sp>
        <p:nvSpPr>
          <p:cNvPr id="5" name="Footer Placeholder 4"/>
          <p:cNvSpPr>
            <a:spLocks noGrp="1"/>
          </p:cNvSpPr>
          <p:nvPr>
            <p:ph type="ftr" sz="quarter" idx="11"/>
          </p:nvPr>
        </p:nvSpPr>
        <p:spPr/>
        <p:txBody>
          <a:bodyPr/>
          <a:lstStyle/>
          <a:p>
            <a:r>
              <a:rPr lang="en-US" smtClean="0"/>
              <a:t>Dr.G.R.Karpagam, PSG-CSE</a:t>
            </a:r>
            <a:endParaRPr lang="en-US"/>
          </a:p>
        </p:txBody>
      </p:sp>
      <p:sp>
        <p:nvSpPr>
          <p:cNvPr id="6" name="Slide Number Placeholder 5"/>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099307-4FFC-4019-99F6-ABF0F65EAF24}" type="datetime1">
              <a:rPr lang="en-US" smtClean="0"/>
              <a:pPr/>
              <a:t>3/7/2023</a:t>
            </a:fld>
            <a:endParaRPr lang="en-US"/>
          </a:p>
        </p:txBody>
      </p:sp>
      <p:sp>
        <p:nvSpPr>
          <p:cNvPr id="6" name="Footer Placeholder 5"/>
          <p:cNvSpPr>
            <a:spLocks noGrp="1"/>
          </p:cNvSpPr>
          <p:nvPr>
            <p:ph type="ftr" sz="quarter" idx="11"/>
          </p:nvPr>
        </p:nvSpPr>
        <p:spPr/>
        <p:txBody>
          <a:bodyPr/>
          <a:lstStyle/>
          <a:p>
            <a:r>
              <a:rPr lang="en-US" smtClean="0"/>
              <a:t>Dr.G.R.Karpagam, PSG-CSE</a:t>
            </a:r>
            <a:endParaRPr lang="en-US"/>
          </a:p>
        </p:txBody>
      </p:sp>
      <p:sp>
        <p:nvSpPr>
          <p:cNvPr id="7" name="Slide Number Placeholder 6"/>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9EAC10-167B-483D-9EE3-E0DCFB8D6166}" type="datetime1">
              <a:rPr lang="en-US" smtClean="0"/>
              <a:pPr/>
              <a:t>3/7/2023</a:t>
            </a:fld>
            <a:endParaRPr lang="en-US"/>
          </a:p>
        </p:txBody>
      </p:sp>
      <p:sp>
        <p:nvSpPr>
          <p:cNvPr id="8" name="Footer Placeholder 7"/>
          <p:cNvSpPr>
            <a:spLocks noGrp="1"/>
          </p:cNvSpPr>
          <p:nvPr>
            <p:ph type="ftr" sz="quarter" idx="11"/>
          </p:nvPr>
        </p:nvSpPr>
        <p:spPr/>
        <p:txBody>
          <a:bodyPr/>
          <a:lstStyle/>
          <a:p>
            <a:r>
              <a:rPr lang="en-US" smtClean="0"/>
              <a:t>Dr.G.R.Karpagam, PSG-CSE</a:t>
            </a:r>
            <a:endParaRPr lang="en-US"/>
          </a:p>
        </p:txBody>
      </p:sp>
      <p:sp>
        <p:nvSpPr>
          <p:cNvPr id="9" name="Slide Number Placeholder 8"/>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A94262-9015-4EDA-BFBC-C2A91EA2888A}" type="datetime1">
              <a:rPr lang="en-US" smtClean="0"/>
              <a:pPr/>
              <a:t>3/7/2023</a:t>
            </a:fld>
            <a:endParaRPr lang="en-US"/>
          </a:p>
        </p:txBody>
      </p:sp>
      <p:sp>
        <p:nvSpPr>
          <p:cNvPr id="4" name="Footer Placeholder 3"/>
          <p:cNvSpPr>
            <a:spLocks noGrp="1"/>
          </p:cNvSpPr>
          <p:nvPr>
            <p:ph type="ftr" sz="quarter" idx="11"/>
          </p:nvPr>
        </p:nvSpPr>
        <p:spPr/>
        <p:txBody>
          <a:bodyPr/>
          <a:lstStyle/>
          <a:p>
            <a:r>
              <a:rPr lang="en-US" smtClean="0"/>
              <a:t>Dr.G.R.Karpagam, PSG-CSE</a:t>
            </a:r>
            <a:endParaRPr lang="en-US"/>
          </a:p>
        </p:txBody>
      </p:sp>
      <p:sp>
        <p:nvSpPr>
          <p:cNvPr id="5" name="Slide Number Placeholder 4"/>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6A040D-7AB3-483B-B747-4E94B02BF6F1}" type="datetime1">
              <a:rPr lang="en-US" smtClean="0"/>
              <a:pPr/>
              <a:t>3/7/2023</a:t>
            </a:fld>
            <a:endParaRPr lang="en-US"/>
          </a:p>
        </p:txBody>
      </p:sp>
      <p:sp>
        <p:nvSpPr>
          <p:cNvPr id="3" name="Footer Placeholder 2"/>
          <p:cNvSpPr>
            <a:spLocks noGrp="1"/>
          </p:cNvSpPr>
          <p:nvPr>
            <p:ph type="ftr" sz="quarter" idx="11"/>
          </p:nvPr>
        </p:nvSpPr>
        <p:spPr/>
        <p:txBody>
          <a:bodyPr/>
          <a:lstStyle/>
          <a:p>
            <a:r>
              <a:rPr lang="en-US" smtClean="0"/>
              <a:t>Dr.G.R.Karpagam, PSG-CSE</a:t>
            </a:r>
            <a:endParaRPr lang="en-US"/>
          </a:p>
        </p:txBody>
      </p:sp>
      <p:sp>
        <p:nvSpPr>
          <p:cNvPr id="4" name="Slide Number Placeholder 3"/>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717BCE-C3FD-432C-B750-EE47E070D5B6}" type="datetime1">
              <a:rPr lang="en-US" smtClean="0"/>
              <a:pPr/>
              <a:t>3/7/2023</a:t>
            </a:fld>
            <a:endParaRPr lang="en-US"/>
          </a:p>
        </p:txBody>
      </p:sp>
      <p:sp>
        <p:nvSpPr>
          <p:cNvPr id="6" name="Footer Placeholder 5"/>
          <p:cNvSpPr>
            <a:spLocks noGrp="1"/>
          </p:cNvSpPr>
          <p:nvPr>
            <p:ph type="ftr" sz="quarter" idx="11"/>
          </p:nvPr>
        </p:nvSpPr>
        <p:spPr/>
        <p:txBody>
          <a:bodyPr/>
          <a:lstStyle/>
          <a:p>
            <a:r>
              <a:rPr lang="en-US" smtClean="0"/>
              <a:t>Dr.G.R.Karpagam, PSG-CSE</a:t>
            </a:r>
            <a:endParaRPr lang="en-US"/>
          </a:p>
        </p:txBody>
      </p:sp>
      <p:sp>
        <p:nvSpPr>
          <p:cNvPr id="7" name="Slide Number Placeholder 6"/>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1FA26D-16E1-40EA-B041-380537EE927A}" type="datetime1">
              <a:rPr lang="en-US" smtClean="0"/>
              <a:pPr/>
              <a:t>3/7/2023</a:t>
            </a:fld>
            <a:endParaRPr lang="en-US"/>
          </a:p>
        </p:txBody>
      </p:sp>
      <p:sp>
        <p:nvSpPr>
          <p:cNvPr id="6" name="Footer Placeholder 5"/>
          <p:cNvSpPr>
            <a:spLocks noGrp="1"/>
          </p:cNvSpPr>
          <p:nvPr>
            <p:ph type="ftr" sz="quarter" idx="11"/>
          </p:nvPr>
        </p:nvSpPr>
        <p:spPr/>
        <p:txBody>
          <a:bodyPr/>
          <a:lstStyle/>
          <a:p>
            <a:r>
              <a:rPr lang="en-US" smtClean="0"/>
              <a:t>Dr.G.R.Karpagam, PSG-CSE</a:t>
            </a:r>
            <a:endParaRPr lang="en-US"/>
          </a:p>
        </p:txBody>
      </p:sp>
      <p:sp>
        <p:nvSpPr>
          <p:cNvPr id="7" name="Slide Number Placeholder 6"/>
          <p:cNvSpPr>
            <a:spLocks noGrp="1"/>
          </p:cNvSpPr>
          <p:nvPr>
            <p:ph type="sldNum" sz="quarter" idx="12"/>
          </p:nvPr>
        </p:nvSpPr>
        <p:spPr/>
        <p:txBody>
          <a:bodyPr/>
          <a:lstStyle/>
          <a:p>
            <a:fld id="{D2BD5BB8-5845-4091-A3C0-C412F31D35F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1DF1A-2A13-4A9B-A357-3228696D9C2C}" type="datetime1">
              <a:rPr lang="en-US" smtClean="0"/>
              <a:pPr/>
              <a:t>3/7/2023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Dr.G.R.Karpagam, PSG-CSE</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D5BB8-5845-4091-A3C0-C412F31D35F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en.wikipedia.org/wiki/Faceboo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91200"/>
            <a:ext cx="9144000" cy="1066800"/>
          </a:xfrm>
          <a:prstGeom prst="rect">
            <a:avLst/>
          </a:prstGeom>
          <a:solidFill>
            <a:srgbClr val="0070C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800" dirty="0">
              <a:solidFill>
                <a:schemeClr val="accent5"/>
              </a:solidFill>
              <a:latin typeface="Calisto MT" pitchFamily="18" charset="0"/>
              <a:cs typeface="Arial" charset="0"/>
            </a:endParaRPr>
          </a:p>
        </p:txBody>
      </p:sp>
      <p:sp>
        <p:nvSpPr>
          <p:cNvPr id="2051" name="Rectangle 4"/>
          <p:cNvSpPr>
            <a:spLocks noChangeArrowheads="1"/>
          </p:cNvSpPr>
          <p:nvPr/>
        </p:nvSpPr>
        <p:spPr bwMode="auto">
          <a:xfrm>
            <a:off x="1447800" y="1447800"/>
            <a:ext cx="6324600" cy="1354138"/>
          </a:xfrm>
          <a:prstGeom prst="rect">
            <a:avLst/>
          </a:prstGeom>
          <a:noFill/>
          <a:ln w="9525">
            <a:noFill/>
            <a:miter lim="800000"/>
            <a:headEnd/>
            <a:tailEnd/>
          </a:ln>
        </p:spPr>
        <p:txBody>
          <a:bodyPr>
            <a:spAutoFit/>
          </a:bodyPr>
          <a:lstStyle/>
          <a:p>
            <a:pPr algn="ctr" eaLnBrk="1" hangingPunct="1"/>
            <a:r>
              <a:rPr lang="en-US" altLang="en-US" sz="2400" b="1">
                <a:solidFill>
                  <a:srgbClr val="002060"/>
                </a:solidFill>
                <a:latin typeface="Calisto MT" pitchFamily="18" charset="0"/>
              </a:rPr>
              <a:t>N.KRISHNAMOORTHY</a:t>
            </a:r>
          </a:p>
          <a:p>
            <a:pPr algn="ctr" eaLnBrk="1" hangingPunct="1"/>
            <a:r>
              <a:rPr lang="en-US" altLang="en-US" sz="2000" b="1">
                <a:solidFill>
                  <a:srgbClr val="002060"/>
                </a:solidFill>
                <a:latin typeface="Calisto MT" pitchFamily="18" charset="0"/>
              </a:rPr>
              <a:t>ASSOCIATE PROFESSOR</a:t>
            </a:r>
          </a:p>
          <a:p>
            <a:pPr algn="ctr" eaLnBrk="1" hangingPunct="1"/>
            <a:r>
              <a:rPr lang="en-US" altLang="en-US" b="1">
                <a:solidFill>
                  <a:srgbClr val="002060"/>
                </a:solidFill>
                <a:latin typeface="Calisto MT" pitchFamily="18" charset="0"/>
              </a:rPr>
              <a:t>School Of Information Technology &amp; Engineering</a:t>
            </a:r>
          </a:p>
          <a:p>
            <a:pPr algn="ctr" eaLnBrk="1" hangingPunct="1"/>
            <a:r>
              <a:rPr lang="en-US" altLang="en-US" sz="2000" b="1">
                <a:solidFill>
                  <a:srgbClr val="002060"/>
                </a:solidFill>
                <a:latin typeface="Calisto MT" pitchFamily="18" charset="0"/>
              </a:rPr>
              <a:t>VIT UNIVERSITY</a:t>
            </a:r>
          </a:p>
        </p:txBody>
      </p:sp>
      <p:sp>
        <p:nvSpPr>
          <p:cNvPr id="2052" name="Slide Number Placeholder 8"/>
          <p:cNvSpPr>
            <a:spLocks noGrp="1" noChangeArrowheads="1"/>
          </p:cNvSpPr>
          <p:nvPr>
            <p:ph type="sldNum" sz="quarter" idx="12"/>
          </p:nvPr>
        </p:nvSpPr>
        <p:spPr bwMode="auto">
          <a:noFill/>
          <a:ln>
            <a:miter lim="800000"/>
            <a:headEnd/>
            <a:tailEnd/>
          </a:ln>
        </p:spPr>
        <p:txBody>
          <a:bodyPr/>
          <a:lstStyle/>
          <a:p>
            <a:fld id="{62CB93FD-0AA4-405D-B675-C55D85EB63FE}" type="slidenum">
              <a:rPr lang="en-US" altLang="en-US" sz="1800" smtClean="0">
                <a:solidFill>
                  <a:srgbClr val="FAC090"/>
                </a:solidFill>
                <a:latin typeface="Times New Roman" pitchFamily="18" charset="0"/>
                <a:cs typeface="Times New Roman" pitchFamily="18" charset="0"/>
              </a:rPr>
              <a:pPr/>
              <a:t>1</a:t>
            </a:fld>
            <a:endParaRPr lang="en-US" altLang="en-US" sz="1800" smtClean="0">
              <a:solidFill>
                <a:srgbClr val="FAC090"/>
              </a:solidFill>
              <a:latin typeface="Times New Roman" pitchFamily="18" charset="0"/>
              <a:cs typeface="Times New Roman" pitchFamily="18" charset="0"/>
            </a:endParaRPr>
          </a:p>
        </p:txBody>
      </p:sp>
      <p:pic>
        <p:nvPicPr>
          <p:cNvPr id="3" name="Picture 2"/>
          <p:cNvPicPr>
            <a:picLocks noChangeAspect="1"/>
          </p:cNvPicPr>
          <p:nvPr/>
        </p:nvPicPr>
        <p:blipFill>
          <a:blip r:embed="rId2" cstate="print"/>
          <a:stretch>
            <a:fillRect/>
          </a:stretch>
        </p:blipFill>
        <p:spPr>
          <a:xfrm>
            <a:off x="1143000" y="2987675"/>
            <a:ext cx="6324600" cy="2138363"/>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dirty="0" smtClean="0"/>
              <a:t>Cloud Computing</a:t>
            </a:r>
          </a:p>
        </p:txBody>
      </p:sp>
      <p:sp>
        <p:nvSpPr>
          <p:cNvPr id="3075" name="Content Placeholder 2"/>
          <p:cNvSpPr>
            <a:spLocks noGrp="1"/>
          </p:cNvSpPr>
          <p:nvPr>
            <p:ph idx="1"/>
          </p:nvPr>
        </p:nvSpPr>
        <p:spPr/>
        <p:txBody>
          <a:bodyPr>
            <a:normAutofit/>
          </a:bodyPr>
          <a:lstStyle/>
          <a:p>
            <a:pPr>
              <a:buNone/>
            </a:pPr>
            <a:r>
              <a:rPr lang="en-US" sz="2000" dirty="0" smtClean="0"/>
              <a:t>			Cloud Computing</a:t>
            </a:r>
          </a:p>
          <a:p>
            <a:pPr algn="just">
              <a:buNone/>
            </a:pPr>
            <a:r>
              <a:rPr lang="en-US" sz="2000" dirty="0" smtClean="0"/>
              <a:t>			Cloud Computing is a method of providing a set of shared computing resources that includes applications, computing , storage, networking, development and deployment of platforms, as well as business process.</a:t>
            </a:r>
          </a:p>
          <a:p>
            <a:pPr>
              <a:buNone/>
            </a:pPr>
            <a:r>
              <a:rPr lang="en-US" sz="2000" dirty="0" smtClean="0"/>
              <a:t>			Business Community- </a:t>
            </a:r>
            <a:r>
              <a:rPr lang="en-US" sz="2000" dirty="0" err="1" smtClean="0"/>
              <a:t>IaaS</a:t>
            </a:r>
            <a:endParaRPr lang="en-US" sz="2000" dirty="0" smtClean="0"/>
          </a:p>
          <a:p>
            <a:pPr>
              <a:buNone/>
            </a:pPr>
            <a:r>
              <a:rPr lang="en-US" sz="2000" dirty="0" smtClean="0"/>
              <a:t>			End User- </a:t>
            </a:r>
            <a:r>
              <a:rPr lang="en-US" sz="2000" dirty="0" err="1" smtClean="0"/>
              <a:t>SaaS</a:t>
            </a:r>
            <a:endParaRPr lang="en-US" sz="2000" dirty="0" smtClean="0"/>
          </a:p>
          <a:p>
            <a:pPr>
              <a:buNone/>
            </a:pPr>
            <a:r>
              <a:rPr lang="en-US" sz="2000" dirty="0" smtClean="0"/>
              <a:t>			Developer-</a:t>
            </a:r>
            <a:r>
              <a:rPr lang="en-US" sz="2000" dirty="0" err="1" smtClean="0"/>
              <a:t>PaaS</a:t>
            </a:r>
            <a:r>
              <a:rPr lang="en-US" sz="2000" dirty="0" smtClean="0"/>
              <a:t>	</a:t>
            </a:r>
          </a:p>
          <a:p>
            <a:pPr>
              <a:buNone/>
            </a:pPr>
            <a:r>
              <a:rPr lang="en-US" sz="2000" dirty="0" smtClean="0"/>
              <a:t>Utility Computing: pay-as-you-go computing</a:t>
            </a:r>
          </a:p>
          <a:p>
            <a:pPr>
              <a:buNone/>
            </a:pPr>
            <a:r>
              <a:rPr lang="en-US" sz="2000" dirty="0" smtClean="0"/>
              <a:t>	  Delivering applications  and services over the Internet</a:t>
            </a:r>
          </a:p>
          <a:p>
            <a:r>
              <a:rPr lang="en-US" sz="2000" dirty="0" smtClean="0"/>
              <a:t>Example day to day life we uses Face Book, Internet Banking and Gmail</a:t>
            </a:r>
          </a:p>
          <a:p>
            <a:endParaRPr lang="en-US" sz="2000" dirty="0" smtClean="0"/>
          </a:p>
          <a:p>
            <a:pPr>
              <a:buFont typeface="Wingdings" pitchFamily="2" charset="2"/>
              <a:buChar char="ü"/>
            </a:pPr>
            <a:endParaRPr lang="en-US" sz="2000" dirty="0" smtClean="0"/>
          </a:p>
          <a:p>
            <a:endParaRPr lang="en-US" sz="2400" dirty="0" smtClean="0"/>
          </a:p>
        </p:txBody>
      </p:sp>
      <p:pic>
        <p:nvPicPr>
          <p:cNvPr id="3076" name="Picture 6" descr="EmailCloud_image.png"/>
          <p:cNvPicPr>
            <a:picLocks noChangeAspect="1"/>
          </p:cNvPicPr>
          <p:nvPr/>
        </p:nvPicPr>
        <p:blipFill>
          <a:blip r:embed="rId3" cstate="print"/>
          <a:srcRect/>
          <a:stretch>
            <a:fillRect/>
          </a:stretch>
        </p:blipFill>
        <p:spPr bwMode="auto">
          <a:xfrm>
            <a:off x="7848600" y="5638800"/>
            <a:ext cx="1100138" cy="1000125"/>
          </a:xfrm>
          <a:prstGeom prst="rect">
            <a:avLst/>
          </a:prstGeom>
          <a:noFill/>
          <a:ln w="9525">
            <a:noFill/>
            <a:miter lim="800000"/>
            <a:headEnd/>
            <a:tailEnd/>
          </a:ln>
        </p:spPr>
      </p:pic>
      <p:pic>
        <p:nvPicPr>
          <p:cNvPr id="5" name="Picture 5" descr="Cloud-Computing"/>
          <p:cNvPicPr>
            <a:picLocks noChangeAspect="1" noChangeArrowheads="1"/>
          </p:cNvPicPr>
          <p:nvPr/>
        </p:nvPicPr>
        <p:blipFill>
          <a:blip r:embed="rId4" cstate="print"/>
          <a:srcRect/>
          <a:stretch>
            <a:fillRect/>
          </a:stretch>
        </p:blipFill>
        <p:spPr>
          <a:xfrm>
            <a:off x="6019800" y="2895600"/>
            <a:ext cx="2514600" cy="190134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ln/>
        </p:spPr>
        <p:txBody>
          <a:bodyPr/>
          <a:lstStyle/>
          <a:p>
            <a:r>
              <a:rPr lang="en-US" dirty="0" smtClean="0"/>
              <a:t>What is Cloud Computing?</a:t>
            </a:r>
            <a:endParaRPr lang="en-US" dirty="0"/>
          </a:p>
        </p:txBody>
      </p:sp>
      <p:sp>
        <p:nvSpPr>
          <p:cNvPr id="8195" name="Rectangle 3"/>
          <p:cNvSpPr>
            <a:spLocks noGrp="1" noChangeArrowheads="1"/>
          </p:cNvSpPr>
          <p:nvPr>
            <p:ph type="body" idx="1"/>
          </p:nvPr>
        </p:nvSpPr>
        <p:spPr>
          <a:ln/>
        </p:spPr>
        <p:txBody>
          <a:bodyPr/>
          <a:lstStyle/>
          <a:p>
            <a:endParaRPr lang="en-US" dirty="0" smtClean="0"/>
          </a:p>
          <a:p>
            <a:pPr>
              <a:buFont typeface="Georgia" pitchFamily="18" charset="0"/>
              <a:buNone/>
            </a:pPr>
            <a:r>
              <a:rPr lang="en-US" dirty="0"/>
              <a:t>			  </a:t>
            </a:r>
            <a:r>
              <a:rPr lang="en-US" sz="4700" dirty="0"/>
              <a:t> </a:t>
            </a:r>
            <a:r>
              <a:rPr lang="en-US" dirty="0"/>
              <a:t>Cloud       Computing</a:t>
            </a:r>
          </a:p>
        </p:txBody>
      </p:sp>
      <p:grpSp>
        <p:nvGrpSpPr>
          <p:cNvPr id="2" name="Group 4"/>
          <p:cNvGrpSpPr>
            <a:grpSpLocks/>
          </p:cNvGrpSpPr>
          <p:nvPr/>
        </p:nvGrpSpPr>
        <p:grpSpPr bwMode="auto">
          <a:xfrm>
            <a:off x="1295400" y="2549525"/>
            <a:ext cx="2717800" cy="2184400"/>
            <a:chOff x="1336" y="1646"/>
            <a:chExt cx="1712" cy="1376"/>
          </a:xfrm>
        </p:grpSpPr>
        <p:sp>
          <p:nvSpPr>
            <p:cNvPr id="8197" name="Text Box 5"/>
            <p:cNvSpPr txBox="1">
              <a:spLocks noChangeArrowheads="1"/>
            </p:cNvSpPr>
            <p:nvPr/>
          </p:nvSpPr>
          <p:spPr bwMode="auto">
            <a:xfrm>
              <a:off x="1336" y="2352"/>
              <a:ext cx="1711" cy="670"/>
            </a:xfrm>
            <a:prstGeom prst="rect">
              <a:avLst/>
            </a:prstGeom>
            <a:gradFill rotWithShape="1">
              <a:gsLst>
                <a:gs pos="0">
                  <a:srgbClr val="990000"/>
                </a:gs>
                <a:gs pos="100000">
                  <a:srgbClr val="FF0000"/>
                </a:gs>
              </a:gsLst>
              <a:lin ang="5400000" scaled="1"/>
            </a:gradFill>
            <a:ln w="19050">
              <a:solidFill>
                <a:srgbClr val="CC0000"/>
              </a:solidFill>
              <a:miter lim="800000"/>
              <a:headEnd/>
              <a:tailEnd/>
            </a:ln>
            <a:effectLst/>
          </p:spPr>
          <p:txBody>
            <a:bodyPr lIns="73152" tIns="154800" rIns="73152" bIns="154800">
              <a:spAutoFit/>
            </a:bodyPr>
            <a:lstStyle/>
            <a:p>
              <a:pPr algn="ctr"/>
              <a:r>
                <a:rPr lang="en-US" altLang="zh-CN" sz="1600" b="1" dirty="0">
                  <a:solidFill>
                    <a:schemeClr val="bg1"/>
                  </a:solidFill>
                  <a:ea typeface="SimSun" pitchFamily="2" charset="-122"/>
                </a:rPr>
                <a:t>The “Cloud” is the default symbol of the internet in diagrams.</a:t>
              </a:r>
            </a:p>
          </p:txBody>
        </p:sp>
        <p:sp>
          <p:nvSpPr>
            <p:cNvPr id="8198" name="AutoShape 6"/>
            <p:cNvSpPr>
              <a:spLocks noChangeArrowheads="1"/>
            </p:cNvSpPr>
            <p:nvPr/>
          </p:nvSpPr>
          <p:spPr bwMode="auto">
            <a:xfrm>
              <a:off x="2078" y="1646"/>
              <a:ext cx="970" cy="446"/>
            </a:xfrm>
            <a:prstGeom prst="roundRect">
              <a:avLst>
                <a:gd name="adj" fmla="val 7778"/>
              </a:avLst>
            </a:prstGeom>
            <a:solidFill>
              <a:srgbClr val="FF0000">
                <a:alpha val="8000"/>
              </a:srgbClr>
            </a:solidFill>
            <a:ln w="19050">
              <a:solidFill>
                <a:srgbClr val="CC0000"/>
              </a:solidFill>
              <a:round/>
              <a:headEnd/>
              <a:tailEnd/>
            </a:ln>
            <a:effectLst/>
          </p:spPr>
          <p:txBody>
            <a:bodyPr wrap="none" anchor="ctr"/>
            <a:lstStyle/>
            <a:p>
              <a:endParaRPr lang="en-IN"/>
            </a:p>
          </p:txBody>
        </p:sp>
        <p:sp>
          <p:nvSpPr>
            <p:cNvPr id="8199" name="Line 7"/>
            <p:cNvSpPr>
              <a:spLocks noChangeShapeType="1"/>
            </p:cNvSpPr>
            <p:nvPr/>
          </p:nvSpPr>
          <p:spPr bwMode="auto">
            <a:xfrm rot="5400000">
              <a:off x="2435" y="2220"/>
              <a:ext cx="268" cy="2"/>
            </a:xfrm>
            <a:prstGeom prst="line">
              <a:avLst/>
            </a:prstGeom>
            <a:noFill/>
            <a:ln w="19050">
              <a:solidFill>
                <a:srgbClr val="CC0000"/>
              </a:solidFill>
              <a:round/>
              <a:headEnd/>
              <a:tailEnd type="triangle" w="med" len="med"/>
            </a:ln>
            <a:effectLst/>
          </p:spPr>
          <p:txBody>
            <a:bodyPr/>
            <a:lstStyle/>
            <a:p>
              <a:endParaRPr lang="en-IN"/>
            </a:p>
          </p:txBody>
        </p:sp>
      </p:grpSp>
      <p:grpSp>
        <p:nvGrpSpPr>
          <p:cNvPr id="3" name="Group 8"/>
          <p:cNvGrpSpPr>
            <a:grpSpLocks/>
          </p:cNvGrpSpPr>
          <p:nvPr/>
        </p:nvGrpSpPr>
        <p:grpSpPr bwMode="auto">
          <a:xfrm>
            <a:off x="4205288" y="2546354"/>
            <a:ext cx="3643312" cy="2606680"/>
            <a:chOff x="3112" y="1654"/>
            <a:chExt cx="2199" cy="1642"/>
          </a:xfrm>
        </p:grpSpPr>
        <p:sp>
          <p:nvSpPr>
            <p:cNvPr id="8201" name="AutoShape 9"/>
            <p:cNvSpPr>
              <a:spLocks noChangeArrowheads="1"/>
            </p:cNvSpPr>
            <p:nvPr/>
          </p:nvSpPr>
          <p:spPr bwMode="auto">
            <a:xfrm>
              <a:off x="3118" y="1654"/>
              <a:ext cx="1714" cy="438"/>
            </a:xfrm>
            <a:prstGeom prst="roundRect">
              <a:avLst>
                <a:gd name="adj" fmla="val 7778"/>
              </a:avLst>
            </a:prstGeom>
            <a:solidFill>
              <a:srgbClr val="FF0000">
                <a:alpha val="8000"/>
              </a:srgbClr>
            </a:solidFill>
            <a:ln w="19050">
              <a:solidFill>
                <a:srgbClr val="CC0000"/>
              </a:solidFill>
              <a:round/>
              <a:headEnd/>
              <a:tailEnd/>
            </a:ln>
            <a:effectLst/>
          </p:spPr>
          <p:txBody>
            <a:bodyPr wrap="none" anchor="ctr"/>
            <a:lstStyle/>
            <a:p>
              <a:endParaRPr lang="en-IN"/>
            </a:p>
          </p:txBody>
        </p:sp>
        <p:sp>
          <p:nvSpPr>
            <p:cNvPr id="8202" name="Text Box 10"/>
            <p:cNvSpPr txBox="1">
              <a:spLocks noChangeArrowheads="1"/>
            </p:cNvSpPr>
            <p:nvPr/>
          </p:nvSpPr>
          <p:spPr bwMode="auto">
            <a:xfrm>
              <a:off x="3112" y="2352"/>
              <a:ext cx="2199" cy="944"/>
            </a:xfrm>
            <a:prstGeom prst="rect">
              <a:avLst/>
            </a:prstGeom>
            <a:gradFill rotWithShape="1">
              <a:gsLst>
                <a:gs pos="0">
                  <a:srgbClr val="990000"/>
                </a:gs>
                <a:gs pos="100000">
                  <a:srgbClr val="FF0000"/>
                </a:gs>
              </a:gsLst>
              <a:lin ang="5400000" scaled="1"/>
            </a:gradFill>
            <a:ln w="19050">
              <a:solidFill>
                <a:srgbClr val="CC0000"/>
              </a:solidFill>
              <a:miter lim="800000"/>
              <a:headEnd/>
              <a:tailEnd/>
            </a:ln>
            <a:effectLst/>
          </p:spPr>
          <p:txBody>
            <a:bodyPr lIns="164592" tIns="154800" rIns="164592" bIns="64008">
              <a:spAutoFit/>
            </a:bodyPr>
            <a:lstStyle/>
            <a:p>
              <a:r>
                <a:rPr lang="en-US" altLang="zh-CN" sz="1600" b="1" dirty="0">
                  <a:solidFill>
                    <a:schemeClr val="bg1"/>
                  </a:solidFill>
                  <a:ea typeface="SimSun" pitchFamily="2" charset="-122"/>
                </a:rPr>
                <a:t>The broader term of “Computing” encompasses:</a:t>
              </a:r>
            </a:p>
            <a:p>
              <a:pPr>
                <a:buFontTx/>
                <a:buChar char="-"/>
              </a:pPr>
              <a:r>
                <a:rPr lang="en-US" altLang="zh-CN" sz="1600" b="1" dirty="0">
                  <a:solidFill>
                    <a:schemeClr val="bg1"/>
                  </a:solidFill>
                  <a:ea typeface="SimSun" pitchFamily="2" charset="-122"/>
                </a:rPr>
                <a:t> Computation</a:t>
              </a:r>
            </a:p>
            <a:p>
              <a:pPr>
                <a:buFontTx/>
                <a:buChar char="-"/>
              </a:pPr>
              <a:r>
                <a:rPr lang="en-US" altLang="zh-CN" sz="1600" b="1" dirty="0">
                  <a:solidFill>
                    <a:schemeClr val="bg1"/>
                  </a:solidFill>
                  <a:ea typeface="SimSun" pitchFamily="2" charset="-122"/>
                </a:rPr>
                <a:t> Coordination logic</a:t>
              </a:r>
            </a:p>
            <a:p>
              <a:pPr>
                <a:buFontTx/>
                <a:buChar char="-"/>
              </a:pPr>
              <a:r>
                <a:rPr lang="en-US" altLang="zh-CN" sz="1600" b="1" dirty="0">
                  <a:solidFill>
                    <a:schemeClr val="bg1"/>
                  </a:solidFill>
                  <a:ea typeface="SimSun" pitchFamily="2" charset="-122"/>
                </a:rPr>
                <a:t> Storage</a:t>
              </a:r>
            </a:p>
          </p:txBody>
        </p:sp>
        <p:sp>
          <p:nvSpPr>
            <p:cNvPr id="8203" name="Line 11"/>
            <p:cNvSpPr>
              <a:spLocks noChangeShapeType="1"/>
            </p:cNvSpPr>
            <p:nvPr/>
          </p:nvSpPr>
          <p:spPr bwMode="auto">
            <a:xfrm rot="5400000">
              <a:off x="3843" y="2220"/>
              <a:ext cx="268" cy="2"/>
            </a:xfrm>
            <a:prstGeom prst="line">
              <a:avLst/>
            </a:prstGeom>
            <a:noFill/>
            <a:ln w="19050">
              <a:solidFill>
                <a:srgbClr val="CC0000"/>
              </a:solidFill>
              <a:round/>
              <a:headEnd/>
              <a:tailEnd type="triangle" w="med" len="med"/>
            </a:ln>
            <a:effectLst/>
          </p:spPr>
          <p:txBody>
            <a:bodyPr/>
            <a:lstStyle/>
            <a:p>
              <a:endParaRPr lang="en-IN"/>
            </a:p>
          </p:txBody>
        </p:sp>
      </p:grpSp>
      <p:grpSp>
        <p:nvGrpSpPr>
          <p:cNvPr id="4" name="Group 12"/>
          <p:cNvGrpSpPr>
            <a:grpSpLocks/>
          </p:cNvGrpSpPr>
          <p:nvPr/>
        </p:nvGrpSpPr>
        <p:grpSpPr bwMode="auto">
          <a:xfrm>
            <a:off x="1905002" y="5384798"/>
            <a:ext cx="5878513" cy="1133475"/>
            <a:chOff x="1328" y="3192"/>
            <a:chExt cx="3703" cy="714"/>
          </a:xfrm>
        </p:grpSpPr>
        <p:sp>
          <p:nvSpPr>
            <p:cNvPr id="8205" name="Text Box 13"/>
            <p:cNvSpPr txBox="1">
              <a:spLocks noChangeArrowheads="1"/>
            </p:cNvSpPr>
            <p:nvPr/>
          </p:nvSpPr>
          <p:spPr bwMode="auto">
            <a:xfrm>
              <a:off x="1328" y="3208"/>
              <a:ext cx="3351" cy="698"/>
            </a:xfrm>
            <a:prstGeom prst="rect">
              <a:avLst/>
            </a:prstGeom>
            <a:gradFill rotWithShape="1">
              <a:gsLst>
                <a:gs pos="0">
                  <a:srgbClr val="0A5804"/>
                </a:gs>
                <a:gs pos="100000">
                  <a:srgbClr val="009900"/>
                </a:gs>
              </a:gsLst>
              <a:lin ang="5400000" scaled="1"/>
            </a:gradFill>
            <a:ln w="9525" algn="ctr">
              <a:solidFill>
                <a:srgbClr val="0A5804"/>
              </a:solidFill>
              <a:miter lim="800000"/>
              <a:headEnd/>
              <a:tailEnd/>
            </a:ln>
            <a:effectLst/>
          </p:spPr>
          <p:txBody>
            <a:bodyPr lIns="182880" tIns="137160" rIns="548640" bIns="137160">
              <a:spAutoFit/>
            </a:bodyPr>
            <a:lstStyle/>
            <a:p>
              <a:pPr algn="ctr"/>
              <a:r>
                <a:rPr lang="en-US" altLang="zh-CN" b="1">
                  <a:solidFill>
                    <a:schemeClr val="bg1"/>
                  </a:solidFill>
                  <a:ea typeface="SimSun" pitchFamily="2" charset="-122"/>
                </a:rPr>
                <a:t>Cloud Computing is about moving computing from the single desktop pc/data centers to the internet.</a:t>
              </a:r>
            </a:p>
          </p:txBody>
        </p:sp>
        <p:pic>
          <p:nvPicPr>
            <p:cNvPr id="8206" name="Picture 14" descr="MCj04298270000[1]"/>
            <p:cNvPicPr>
              <a:picLocks noChangeAspect="1" noChangeArrowheads="1"/>
            </p:cNvPicPr>
            <p:nvPr/>
          </p:nvPicPr>
          <p:blipFill>
            <a:blip r:embed="rId2" cstate="print"/>
            <a:srcRect/>
            <a:stretch>
              <a:fillRect/>
            </a:stretch>
          </p:blipFill>
          <p:spPr bwMode="auto">
            <a:xfrm rot="919217">
              <a:off x="4360" y="3192"/>
              <a:ext cx="671" cy="694"/>
            </a:xfrm>
            <a:prstGeom prst="rect">
              <a:avLst/>
            </a:prstGeom>
            <a:noFill/>
          </p:spPr>
        </p:pic>
      </p:grpSp>
      <p:sp>
        <p:nvSpPr>
          <p:cNvPr id="17" name="Footer Placeholder 16"/>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sz="3600" smtClean="0"/>
              <a:t>5 Essential Cloud Characteristics</a:t>
            </a:r>
          </a:p>
        </p:txBody>
      </p:sp>
      <p:sp>
        <p:nvSpPr>
          <p:cNvPr id="145411" name="Rectangle 3"/>
          <p:cNvSpPr>
            <a:spLocks noGrp="1" noChangeArrowheads="1"/>
          </p:cNvSpPr>
          <p:nvPr>
            <p:ph type="body" idx="1"/>
          </p:nvPr>
        </p:nvSpPr>
        <p:spPr/>
        <p:txBody>
          <a:bodyPr/>
          <a:lstStyle/>
          <a:p>
            <a:pPr eaLnBrk="1" hangingPunct="1"/>
            <a:r>
              <a:rPr lang="en-US" sz="1800" smtClean="0"/>
              <a:t>On-demand self-service </a:t>
            </a:r>
          </a:p>
          <a:p>
            <a:pPr eaLnBrk="1" hangingPunct="1"/>
            <a:endParaRPr lang="en-US" sz="1800" smtClean="0"/>
          </a:p>
          <a:p>
            <a:pPr eaLnBrk="1" hangingPunct="1"/>
            <a:r>
              <a:rPr lang="en-US" sz="1800" smtClean="0"/>
              <a:t>Broad network access</a:t>
            </a:r>
          </a:p>
          <a:p>
            <a:pPr eaLnBrk="1" hangingPunct="1"/>
            <a:endParaRPr lang="en-US" sz="1800" smtClean="0"/>
          </a:p>
          <a:p>
            <a:pPr eaLnBrk="1" hangingPunct="1"/>
            <a:r>
              <a:rPr lang="en-US" sz="1800" smtClean="0"/>
              <a:t>Resource pooling</a:t>
            </a:r>
          </a:p>
          <a:p>
            <a:pPr lvl="1" eaLnBrk="1" hangingPunct="1"/>
            <a:r>
              <a:rPr lang="en-US" sz="1800" smtClean="0"/>
              <a:t>Location independence</a:t>
            </a:r>
          </a:p>
          <a:p>
            <a:pPr lvl="1" eaLnBrk="1" hangingPunct="1"/>
            <a:endParaRPr lang="en-US" sz="1800" smtClean="0"/>
          </a:p>
          <a:p>
            <a:pPr eaLnBrk="1" hangingPunct="1"/>
            <a:r>
              <a:rPr lang="en-US" sz="1800" smtClean="0"/>
              <a:t>Rapid elasticity</a:t>
            </a:r>
          </a:p>
          <a:p>
            <a:pPr eaLnBrk="1" hangingPunct="1"/>
            <a:endParaRPr lang="en-US" sz="1800" smtClean="0"/>
          </a:p>
          <a:p>
            <a:pPr eaLnBrk="1" hangingPunct="1"/>
            <a:r>
              <a:rPr lang="en-US" sz="1800" smtClean="0"/>
              <a:t>Measured service</a:t>
            </a:r>
          </a:p>
          <a:p>
            <a:pPr lvl="1" eaLnBrk="1" hangingPunct="1"/>
            <a:r>
              <a:rPr lang="en-US" sz="1600" smtClean="0"/>
              <a:t>Pay as you go.</a:t>
            </a:r>
          </a:p>
          <a:p>
            <a:endParaRPr lang="en-US" sz="1800" smtClean="0"/>
          </a:p>
        </p:txBody>
      </p:sp>
      <p:pic>
        <p:nvPicPr>
          <p:cNvPr id="145412" name="Picture 6" descr="EmailCloud_image.png"/>
          <p:cNvPicPr>
            <a:picLocks noChangeAspect="1"/>
          </p:cNvPicPr>
          <p:nvPr/>
        </p:nvPicPr>
        <p:blipFill>
          <a:blip r:embed="rId3" cstate="print"/>
          <a:srcRect/>
          <a:stretch>
            <a:fillRect/>
          </a:stretch>
        </p:blipFill>
        <p:spPr bwMode="auto">
          <a:xfrm>
            <a:off x="7848600" y="5638800"/>
            <a:ext cx="1100138" cy="100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Grp="1" noChangeArrowheads="1"/>
          </p:cNvSpPr>
          <p:nvPr>
            <p:ph type="sldNum" sz="quarter" idx="12"/>
          </p:nvPr>
        </p:nvSpPr>
        <p:spPr>
          <a:noFill/>
        </p:spPr>
        <p:txBody>
          <a:bodyPr/>
          <a:lstStyle/>
          <a:p>
            <a:endParaRPr lang="en-US" dirty="0" smtClean="0"/>
          </a:p>
        </p:txBody>
      </p:sp>
      <p:sp>
        <p:nvSpPr>
          <p:cNvPr id="1843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endParaRPr lang="en-US" sz="1400" dirty="0"/>
          </a:p>
        </p:txBody>
      </p:sp>
      <p:sp>
        <p:nvSpPr>
          <p:cNvPr id="18436" name="Rectangle 2"/>
          <p:cNvSpPr>
            <a:spLocks noGrp="1" noChangeArrowheads="1"/>
          </p:cNvSpPr>
          <p:nvPr>
            <p:ph type="title" idx="4294967295"/>
          </p:nvPr>
        </p:nvSpPr>
        <p:spPr/>
        <p:txBody>
          <a:bodyPr/>
          <a:lstStyle/>
          <a:p>
            <a:r>
              <a:rPr lang="en-US" smtClean="0"/>
              <a:t>Essential Characteristics</a:t>
            </a:r>
          </a:p>
        </p:txBody>
      </p:sp>
      <p:sp>
        <p:nvSpPr>
          <p:cNvPr id="18437" name="Rectangle 3"/>
          <p:cNvSpPr>
            <a:spLocks noGrp="1" noChangeArrowheads="1"/>
          </p:cNvSpPr>
          <p:nvPr>
            <p:ph type="body" idx="4294967295"/>
          </p:nvPr>
        </p:nvSpPr>
        <p:spPr/>
        <p:txBody>
          <a:bodyPr/>
          <a:lstStyle/>
          <a:p>
            <a:pPr>
              <a:lnSpc>
                <a:spcPct val="90000"/>
              </a:lnSpc>
            </a:pPr>
            <a:r>
              <a:rPr lang="en-US" sz="2400" i="1" dirty="0" smtClean="0"/>
              <a:t>On-demand self-service</a:t>
            </a:r>
          </a:p>
          <a:p>
            <a:pPr lvl="1">
              <a:lnSpc>
                <a:spcPct val="90000"/>
              </a:lnSpc>
              <a:buFontTx/>
              <a:buNone/>
            </a:pPr>
            <a:r>
              <a:rPr lang="en-US" sz="2000" dirty="0" smtClean="0"/>
              <a:t>	A consumer can unilaterally provision computing capabilities, such as server time and network storage, as needed automatically without requiring human interaction with each service provider. </a:t>
            </a:r>
          </a:p>
          <a:p>
            <a:pPr>
              <a:lnSpc>
                <a:spcPct val="90000"/>
              </a:lnSpc>
            </a:pPr>
            <a:r>
              <a:rPr lang="en-US" sz="2400" i="1" dirty="0" smtClean="0"/>
              <a:t>Broad network access</a:t>
            </a:r>
          </a:p>
          <a:p>
            <a:pPr lvl="1">
              <a:lnSpc>
                <a:spcPct val="90000"/>
              </a:lnSpc>
              <a:buFontTx/>
              <a:buNone/>
            </a:pPr>
            <a:r>
              <a:rPr lang="en-US" sz="2000" dirty="0" smtClean="0"/>
              <a:t>	Capabilities are available over the network and accessed through standard mechanisms that promote use by heterogeneous thin or thick client platforms (e.g., mobile phones, tablets, laptops, and workstations). </a:t>
            </a:r>
          </a:p>
          <a:p>
            <a:pPr lvl="1">
              <a:lnSpc>
                <a:spcPct val="90000"/>
              </a:lnSpc>
              <a:buFontTx/>
              <a:buNone/>
            </a:pPr>
            <a:endParaRPr lang="en-US" sz="2000" dirty="0" smtClean="0"/>
          </a:p>
          <a:p>
            <a:pPr lvl="1">
              <a:lnSpc>
                <a:spcPct val="90000"/>
              </a:lnSpc>
              <a:buFontTx/>
              <a:buNone/>
            </a:pPr>
            <a:endParaRPr lang="en-US" sz="1000" dirty="0" smtClean="0"/>
          </a:p>
          <a:p>
            <a:pPr lvl="1">
              <a:lnSpc>
                <a:spcPct val="90000"/>
              </a:lnSpc>
              <a:buFontTx/>
              <a:buNone/>
            </a:pPr>
            <a:endParaRPr lang="en-US" sz="20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sldNum" sz="quarter" idx="12"/>
          </p:nvPr>
        </p:nvSpPr>
        <p:spPr>
          <a:noFill/>
        </p:spPr>
        <p:txBody>
          <a:bodyPr/>
          <a:lstStyle/>
          <a:p>
            <a:endParaRPr lang="en-US" dirty="0" smtClean="0"/>
          </a:p>
        </p:txBody>
      </p:sp>
      <p:sp>
        <p:nvSpPr>
          <p:cNvPr id="20483"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endParaRPr lang="en-US" sz="1400" dirty="0"/>
          </a:p>
        </p:txBody>
      </p:sp>
      <p:sp>
        <p:nvSpPr>
          <p:cNvPr id="20484" name="Rectangle 2"/>
          <p:cNvSpPr>
            <a:spLocks noGrp="1" noChangeArrowheads="1"/>
          </p:cNvSpPr>
          <p:nvPr>
            <p:ph type="title" idx="4294967295"/>
          </p:nvPr>
        </p:nvSpPr>
        <p:spPr/>
        <p:txBody>
          <a:bodyPr/>
          <a:lstStyle/>
          <a:p>
            <a:r>
              <a:rPr lang="en-US" smtClean="0"/>
              <a:t>Characteristics</a:t>
            </a:r>
          </a:p>
        </p:txBody>
      </p:sp>
      <p:sp>
        <p:nvSpPr>
          <p:cNvPr id="20485" name="Rectangle 3"/>
          <p:cNvSpPr>
            <a:spLocks noGrp="1" noChangeArrowheads="1"/>
          </p:cNvSpPr>
          <p:nvPr>
            <p:ph type="body" idx="4294967295"/>
          </p:nvPr>
        </p:nvSpPr>
        <p:spPr/>
        <p:txBody>
          <a:bodyPr/>
          <a:lstStyle/>
          <a:p>
            <a:pPr>
              <a:lnSpc>
                <a:spcPct val="80000"/>
              </a:lnSpc>
            </a:pPr>
            <a:r>
              <a:rPr lang="en-US" sz="2000" i="1" dirty="0" smtClean="0"/>
              <a:t>Rapid elasticity</a:t>
            </a:r>
          </a:p>
          <a:p>
            <a:pPr>
              <a:lnSpc>
                <a:spcPct val="80000"/>
              </a:lnSpc>
              <a:buFontTx/>
              <a:buNone/>
            </a:pPr>
            <a:r>
              <a:rPr lang="en-US" sz="2000" dirty="0" smtClean="0"/>
              <a:t>		Capabilities can be expanded or released automatically (i.e., 	more </a:t>
            </a:r>
            <a:r>
              <a:rPr lang="en-US" sz="2000" dirty="0" err="1" smtClean="0"/>
              <a:t>cpu</a:t>
            </a:r>
            <a:r>
              <a:rPr lang="en-US" sz="2000" dirty="0" smtClean="0"/>
              <a:t> power, or ability to handle additional users) </a:t>
            </a:r>
          </a:p>
          <a:p>
            <a:pPr>
              <a:lnSpc>
                <a:spcPct val="80000"/>
              </a:lnSpc>
              <a:buFontTx/>
              <a:buNone/>
            </a:pPr>
            <a:endParaRPr lang="en-US" sz="2000" dirty="0" smtClean="0"/>
          </a:p>
          <a:p>
            <a:pPr>
              <a:lnSpc>
                <a:spcPct val="80000"/>
              </a:lnSpc>
              <a:buFontTx/>
              <a:buNone/>
            </a:pPr>
            <a:r>
              <a:rPr lang="en-US" sz="2000" dirty="0" smtClean="0"/>
              <a:t>		To the customer this appears seamless, limitless, and responsive 	to their changing requirements</a:t>
            </a:r>
          </a:p>
          <a:p>
            <a:pPr>
              <a:lnSpc>
                <a:spcPct val="80000"/>
              </a:lnSpc>
              <a:buFontTx/>
              <a:buNone/>
            </a:pPr>
            <a:r>
              <a:rPr lang="en-US" sz="2000" dirty="0" smtClean="0"/>
              <a:t> </a:t>
            </a:r>
          </a:p>
          <a:p>
            <a:pPr>
              <a:lnSpc>
                <a:spcPct val="80000"/>
              </a:lnSpc>
            </a:pPr>
            <a:r>
              <a:rPr lang="en-US" sz="2000" i="1" dirty="0" smtClean="0"/>
              <a:t>Measured service</a:t>
            </a:r>
          </a:p>
          <a:p>
            <a:pPr lvl="1" algn="just">
              <a:lnSpc>
                <a:spcPct val="80000"/>
              </a:lnSpc>
              <a:buFontTx/>
              <a:buNone/>
            </a:pPr>
            <a:r>
              <a:rPr lang="en-US" sz="1800" dirty="0" smtClean="0"/>
              <a:t>		</a:t>
            </a:r>
            <a:r>
              <a:rPr lang="en-US" sz="2000" dirty="0" smtClean="0"/>
              <a:t>Customers are charged for the services they use and the amounts</a:t>
            </a:r>
          </a:p>
          <a:p>
            <a:pPr lvl="1" algn="just">
              <a:lnSpc>
                <a:spcPct val="80000"/>
              </a:lnSpc>
              <a:buFontTx/>
              <a:buNone/>
            </a:pPr>
            <a:r>
              <a:rPr lang="en-US" sz="2000" dirty="0" smtClean="0"/>
              <a:t>		There is a metering concept where customer resource usage can be 	monitored, controlled, and reported, providing transparency for both the 	provider and consumer of the utilized service</a:t>
            </a:r>
          </a:p>
          <a:p>
            <a:pPr lvl="1">
              <a:lnSpc>
                <a:spcPct val="80000"/>
              </a:lnSpc>
              <a:buFontTx/>
              <a:buNone/>
            </a:pPr>
            <a:endParaRPr lang="en-US" sz="1800" dirty="0" smtClean="0"/>
          </a:p>
          <a:p>
            <a:pPr>
              <a:lnSpc>
                <a:spcPct val="80000"/>
              </a:lnSpc>
            </a:pPr>
            <a:endParaRPr lang="en-US" sz="20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2"/>
          </p:nvPr>
        </p:nvSpPr>
        <p:spPr>
          <a:noFill/>
        </p:spPr>
        <p:txBody>
          <a:bodyPr/>
          <a:lstStyle/>
          <a:p>
            <a:endParaRPr lang="en-US" dirty="0" smtClean="0"/>
          </a:p>
        </p:txBody>
      </p:sp>
      <p:sp>
        <p:nvSpPr>
          <p:cNvPr id="19459"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endParaRPr lang="en-US" sz="1400" dirty="0"/>
          </a:p>
        </p:txBody>
      </p:sp>
      <p:sp>
        <p:nvSpPr>
          <p:cNvPr id="19460" name="Rectangle 2"/>
          <p:cNvSpPr>
            <a:spLocks noGrp="1" noChangeArrowheads="1"/>
          </p:cNvSpPr>
          <p:nvPr>
            <p:ph type="title" idx="4294967295"/>
          </p:nvPr>
        </p:nvSpPr>
        <p:spPr/>
        <p:txBody>
          <a:bodyPr/>
          <a:lstStyle/>
          <a:p>
            <a:r>
              <a:rPr lang="en-US" dirty="0" smtClean="0"/>
              <a:t>Essential Characteristics-Contd..</a:t>
            </a:r>
          </a:p>
        </p:txBody>
      </p:sp>
      <p:sp>
        <p:nvSpPr>
          <p:cNvPr id="19461" name="Rectangle 3"/>
          <p:cNvSpPr>
            <a:spLocks noGrp="1" noChangeArrowheads="1"/>
          </p:cNvSpPr>
          <p:nvPr>
            <p:ph type="body" idx="4294967295"/>
          </p:nvPr>
        </p:nvSpPr>
        <p:spPr/>
        <p:txBody>
          <a:bodyPr/>
          <a:lstStyle/>
          <a:p>
            <a:pPr>
              <a:lnSpc>
                <a:spcPct val="90000"/>
              </a:lnSpc>
            </a:pPr>
            <a:r>
              <a:rPr lang="en-US" sz="2400" i="1" dirty="0" smtClean="0"/>
              <a:t>Resource pooling</a:t>
            </a:r>
          </a:p>
          <a:p>
            <a:pPr lvl="1">
              <a:lnSpc>
                <a:spcPct val="90000"/>
              </a:lnSpc>
              <a:buFontTx/>
              <a:buNone/>
            </a:pPr>
            <a:r>
              <a:rPr lang="en-US" sz="2000" dirty="0" smtClean="0"/>
              <a:t>	The provider’s computing resources are pooled to serve multiple consumers </a:t>
            </a:r>
          </a:p>
          <a:p>
            <a:pPr lvl="1">
              <a:lnSpc>
                <a:spcPct val="90000"/>
              </a:lnSpc>
              <a:buFontTx/>
              <a:buNone/>
            </a:pPr>
            <a:r>
              <a:rPr lang="en-US" sz="2000" dirty="0" smtClean="0"/>
              <a:t>	Resources can be dynamically assigned and reassigned according to customer demand</a:t>
            </a:r>
          </a:p>
          <a:p>
            <a:pPr lvl="1">
              <a:lnSpc>
                <a:spcPct val="90000"/>
              </a:lnSpc>
              <a:buFontTx/>
              <a:buNone/>
            </a:pPr>
            <a:r>
              <a:rPr lang="en-US" sz="2000" dirty="0" smtClean="0"/>
              <a:t>	Customer generally may not care where the resources are physically located but should be aware of risks if they are located offshore</a:t>
            </a:r>
          </a:p>
          <a:p>
            <a:pPr lvl="1">
              <a:lnSpc>
                <a:spcPct val="90000"/>
              </a:lnSpc>
              <a:buFontTx/>
              <a:buNone/>
            </a:pPr>
            <a:r>
              <a:rPr lang="en-US" sz="2000" dirty="0" smtClean="0"/>
              <a:t> </a:t>
            </a:r>
          </a:p>
          <a:p>
            <a:pPr lvl="1">
              <a:lnSpc>
                <a:spcPct val="90000"/>
              </a:lnSpc>
              <a:buFontTx/>
              <a:buNone/>
            </a:pPr>
            <a:endParaRPr lang="en-US" sz="2000" dirty="0" smtClean="0"/>
          </a:p>
          <a:p>
            <a:pPr lvl="1">
              <a:lnSpc>
                <a:spcPct val="90000"/>
              </a:lnSpc>
              <a:buFontTx/>
              <a:buNone/>
            </a:pPr>
            <a:endParaRPr lang="en-US" sz="1000" dirty="0" smtClean="0"/>
          </a:p>
          <a:p>
            <a:pPr lvl="1">
              <a:lnSpc>
                <a:spcPct val="90000"/>
              </a:lnSpc>
              <a:buFontTx/>
              <a:buNone/>
            </a:pPr>
            <a:endParaRPr lang="en-US" sz="2000" dirty="0" smtClean="0"/>
          </a:p>
          <a:p>
            <a:pPr>
              <a:lnSpc>
                <a:spcPct val="90000"/>
              </a:lnSpc>
            </a:pPr>
            <a:endParaRPr lang="en-US" sz="24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752600" y="76200"/>
            <a:ext cx="7239000" cy="1143000"/>
          </a:xfrm>
        </p:spPr>
        <p:txBody>
          <a:bodyPr/>
          <a:lstStyle/>
          <a:p>
            <a:r>
              <a:rPr lang="en-US" sz="4000" smtClean="0"/>
              <a:t>Advantages of Cloud Computing</a:t>
            </a:r>
            <a:endParaRPr lang="en-GB" sz="4000" smtClean="0"/>
          </a:p>
        </p:txBody>
      </p:sp>
      <p:sp>
        <p:nvSpPr>
          <p:cNvPr id="32771" name="Content Placeholder 2"/>
          <p:cNvSpPr>
            <a:spLocks noGrp="1"/>
          </p:cNvSpPr>
          <p:nvPr>
            <p:ph idx="1"/>
          </p:nvPr>
        </p:nvSpPr>
        <p:spPr>
          <a:xfrm>
            <a:off x="457200" y="1295400"/>
            <a:ext cx="8507413" cy="4830763"/>
          </a:xfrm>
        </p:spPr>
        <p:txBody>
          <a:bodyPr>
            <a:normAutofit lnSpcReduction="10000"/>
          </a:bodyPr>
          <a:lstStyle/>
          <a:p>
            <a:r>
              <a:rPr lang="en-US" sz="2800" smtClean="0"/>
              <a:t>Lower computer costs: </a:t>
            </a:r>
          </a:p>
          <a:p>
            <a:pPr lvl="1"/>
            <a:r>
              <a:rPr lang="en-US" sz="2400" smtClean="0"/>
              <a:t>You do not need a high-powered and high-priced computer to run cloud computing's web-based applications. </a:t>
            </a:r>
          </a:p>
          <a:p>
            <a:pPr lvl="1"/>
            <a:r>
              <a:rPr lang="en-US" sz="2400" smtClean="0"/>
              <a:t>Since applications run in the cloud, not on the desktop PC, your desktop PC does not need the processing power or hard disk space demanded by traditional desktop software. </a:t>
            </a:r>
          </a:p>
          <a:p>
            <a:pPr lvl="1"/>
            <a:r>
              <a:rPr lang="en-US" sz="2400" smtClean="0"/>
              <a:t>When you are using web-based applications, your PC can be less expensive, with a smaller hard disk, less memory, more efficient processor... </a:t>
            </a:r>
          </a:p>
          <a:p>
            <a:pPr lvl="1"/>
            <a:r>
              <a:rPr lang="en-US" sz="2400" smtClean="0"/>
              <a:t>In fact, your PC in this scenario does not even need a CD or DVD drive, as no software programs have to be loaded and no document files need to be saved.</a:t>
            </a:r>
            <a:endParaRPr lang="en-GB" sz="2400" smtClean="0"/>
          </a:p>
        </p:txBody>
      </p:sp>
      <p:sp>
        <p:nvSpPr>
          <p:cNvPr id="32772"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752600" y="76200"/>
            <a:ext cx="7239000" cy="1143000"/>
          </a:xfrm>
        </p:spPr>
        <p:txBody>
          <a:bodyPr/>
          <a:lstStyle/>
          <a:p>
            <a:r>
              <a:rPr lang="en-US" sz="4000" smtClean="0"/>
              <a:t>Advantages of Cloud Computing</a:t>
            </a:r>
            <a:endParaRPr lang="en-GB" sz="4000" smtClean="0"/>
          </a:p>
        </p:txBody>
      </p:sp>
      <p:sp>
        <p:nvSpPr>
          <p:cNvPr id="34819" name="Content Placeholder 2"/>
          <p:cNvSpPr>
            <a:spLocks noGrp="1"/>
          </p:cNvSpPr>
          <p:nvPr>
            <p:ph idx="1"/>
          </p:nvPr>
        </p:nvSpPr>
        <p:spPr>
          <a:xfrm>
            <a:off x="457200" y="1295400"/>
            <a:ext cx="8229600" cy="4830763"/>
          </a:xfrm>
        </p:spPr>
        <p:txBody>
          <a:bodyPr>
            <a:normAutofit lnSpcReduction="10000"/>
          </a:bodyPr>
          <a:lstStyle/>
          <a:p>
            <a:r>
              <a:rPr lang="en-US" sz="2800" dirty="0" smtClean="0"/>
              <a:t>Improved performance:</a:t>
            </a:r>
          </a:p>
          <a:p>
            <a:pPr lvl="1" algn="just"/>
            <a:r>
              <a:rPr lang="en-US" sz="2400" dirty="0" smtClean="0"/>
              <a:t>With few large programs hogging your computer's memory, you will see better performance from your PC. </a:t>
            </a:r>
          </a:p>
          <a:p>
            <a:pPr lvl="1" algn="just"/>
            <a:r>
              <a:rPr lang="en-US" sz="2400" dirty="0" smtClean="0"/>
              <a:t>Computers in a cloud computing system boot and run faster because they have fewer programs and processes loaded into memory…</a:t>
            </a:r>
          </a:p>
          <a:p>
            <a:r>
              <a:rPr lang="en-US" sz="2800" dirty="0" smtClean="0"/>
              <a:t>Reduced software costs: </a:t>
            </a:r>
          </a:p>
          <a:p>
            <a:pPr lvl="1" algn="just"/>
            <a:r>
              <a:rPr lang="en-US" sz="2400" dirty="0" smtClean="0"/>
              <a:t>Instead of purchasing expensive software applications, you can get most of what you need for free-</a:t>
            </a:r>
            <a:r>
              <a:rPr lang="en-US" sz="2400" dirty="0" err="1" smtClean="0"/>
              <a:t>ish</a:t>
            </a:r>
            <a:r>
              <a:rPr lang="en-US" sz="2400" dirty="0" smtClean="0"/>
              <a:t>!</a:t>
            </a:r>
          </a:p>
          <a:p>
            <a:pPr lvl="2" algn="just"/>
            <a:r>
              <a:rPr lang="en-US" sz="1800" dirty="0" smtClean="0"/>
              <a:t>most cloud computing applications today, such as the Google Docs suite.</a:t>
            </a:r>
          </a:p>
          <a:p>
            <a:pPr lvl="1" algn="just"/>
            <a:r>
              <a:rPr lang="en-US" sz="2400" dirty="0" smtClean="0"/>
              <a:t>better than paying for similar commercial software</a:t>
            </a:r>
          </a:p>
          <a:p>
            <a:pPr lvl="2" algn="just"/>
            <a:r>
              <a:rPr lang="en-US" sz="1800" dirty="0" smtClean="0"/>
              <a:t>which alone may be justification for switching to cloud applications.</a:t>
            </a:r>
            <a:endParaRPr lang="en-GB" sz="1800" dirty="0" smtClean="0"/>
          </a:p>
        </p:txBody>
      </p:sp>
      <p:sp>
        <p:nvSpPr>
          <p:cNvPr id="33796"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4819">
                                            <p:txEl>
                                              <p:pRg st="3" end="3"/>
                                            </p:txEl>
                                          </p:spTgt>
                                        </p:tgtEl>
                                        <p:attrNameLst>
                                          <p:attrName>style.visibility</p:attrName>
                                        </p:attrNameLst>
                                      </p:cBhvr>
                                      <p:to>
                                        <p:strVal val="visible"/>
                                      </p:to>
                                    </p:set>
                                    <p:animEffect transition="in" filter="randombar(horizontal)">
                                      <p:cBhvr>
                                        <p:cTn id="7" dur="500"/>
                                        <p:tgtEl>
                                          <p:spTgt spid="34819">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4819">
                                            <p:txEl>
                                              <p:pRg st="4" end="4"/>
                                            </p:txEl>
                                          </p:spTgt>
                                        </p:tgtEl>
                                        <p:attrNameLst>
                                          <p:attrName>style.visibility</p:attrName>
                                        </p:attrNameLst>
                                      </p:cBhvr>
                                      <p:to>
                                        <p:strVal val="visible"/>
                                      </p:to>
                                    </p:set>
                                    <p:animEffect transition="in" filter="randombar(horizontal)">
                                      <p:cBhvr>
                                        <p:cTn id="10" dur="500"/>
                                        <p:tgtEl>
                                          <p:spTgt spid="34819">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4819">
                                            <p:txEl>
                                              <p:pRg st="5" end="5"/>
                                            </p:txEl>
                                          </p:spTgt>
                                        </p:tgtEl>
                                        <p:attrNameLst>
                                          <p:attrName>style.visibility</p:attrName>
                                        </p:attrNameLst>
                                      </p:cBhvr>
                                      <p:to>
                                        <p:strVal val="visible"/>
                                      </p:to>
                                    </p:set>
                                    <p:animEffect transition="in" filter="randombar(horizontal)">
                                      <p:cBhvr>
                                        <p:cTn id="13" dur="500"/>
                                        <p:tgtEl>
                                          <p:spTgt spid="34819">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4819">
                                            <p:txEl>
                                              <p:pRg st="6" end="6"/>
                                            </p:txEl>
                                          </p:spTgt>
                                        </p:tgtEl>
                                        <p:attrNameLst>
                                          <p:attrName>style.visibility</p:attrName>
                                        </p:attrNameLst>
                                      </p:cBhvr>
                                      <p:to>
                                        <p:strVal val="visible"/>
                                      </p:to>
                                    </p:set>
                                    <p:animEffect transition="in" filter="randombar(horizontal)">
                                      <p:cBhvr>
                                        <p:cTn id="16" dur="500"/>
                                        <p:tgtEl>
                                          <p:spTgt spid="34819">
                                            <p:txEl>
                                              <p:pRg st="6" end="6"/>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4819">
                                            <p:txEl>
                                              <p:pRg st="7" end="7"/>
                                            </p:txEl>
                                          </p:spTgt>
                                        </p:tgtEl>
                                        <p:attrNameLst>
                                          <p:attrName>style.visibility</p:attrName>
                                        </p:attrNameLst>
                                      </p:cBhvr>
                                      <p:to>
                                        <p:strVal val="visible"/>
                                      </p:to>
                                    </p:set>
                                    <p:animEffect transition="in" filter="randombar(horizontal)">
                                      <p:cBhvr>
                                        <p:cTn id="19" dur="500"/>
                                        <p:tgtEl>
                                          <p:spTgt spid="348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752600" y="76200"/>
            <a:ext cx="7239000" cy="1143000"/>
          </a:xfrm>
        </p:spPr>
        <p:txBody>
          <a:bodyPr/>
          <a:lstStyle/>
          <a:p>
            <a:r>
              <a:rPr lang="en-US" sz="4000" smtClean="0"/>
              <a:t>Advantages of Cloud Computing</a:t>
            </a:r>
            <a:endParaRPr lang="en-GB" sz="4000" smtClean="0"/>
          </a:p>
        </p:txBody>
      </p:sp>
      <p:sp>
        <p:nvSpPr>
          <p:cNvPr id="35843" name="Content Placeholder 2"/>
          <p:cNvSpPr>
            <a:spLocks noGrp="1"/>
          </p:cNvSpPr>
          <p:nvPr>
            <p:ph idx="1"/>
          </p:nvPr>
        </p:nvSpPr>
        <p:spPr>
          <a:xfrm>
            <a:off x="457200" y="1295400"/>
            <a:ext cx="8229600" cy="4830763"/>
          </a:xfrm>
        </p:spPr>
        <p:txBody>
          <a:bodyPr/>
          <a:lstStyle/>
          <a:p>
            <a:r>
              <a:rPr lang="en-US" sz="2400" smtClean="0"/>
              <a:t>Instant software updates:</a:t>
            </a:r>
          </a:p>
          <a:p>
            <a:pPr lvl="1"/>
            <a:r>
              <a:rPr lang="en-US" sz="2000" smtClean="0"/>
              <a:t>Another advantage to cloud computing is that you are no longer faced with choosing between obsolete software and high upgrade costs.</a:t>
            </a:r>
          </a:p>
          <a:p>
            <a:pPr lvl="1"/>
            <a:r>
              <a:rPr lang="en-US" sz="2000" smtClean="0"/>
              <a:t>When the application is web-based, updates happen automatically </a:t>
            </a:r>
          </a:p>
          <a:p>
            <a:pPr lvl="2"/>
            <a:r>
              <a:rPr lang="en-US" sz="1600" smtClean="0"/>
              <a:t>available the next time you log into the cloud. </a:t>
            </a:r>
          </a:p>
          <a:p>
            <a:pPr lvl="1"/>
            <a:r>
              <a:rPr lang="en-US" sz="2000" smtClean="0"/>
              <a:t>When you access a web-based application, you get the latest version </a:t>
            </a:r>
          </a:p>
          <a:p>
            <a:pPr lvl="2"/>
            <a:r>
              <a:rPr lang="en-US" sz="1600" smtClean="0"/>
              <a:t>without needing to pay for or download an upgrade.</a:t>
            </a:r>
          </a:p>
          <a:p>
            <a:pPr lvl="2"/>
            <a:endParaRPr lang="en-US" sz="1600" smtClean="0"/>
          </a:p>
          <a:p>
            <a:r>
              <a:rPr lang="en-US" sz="2400" smtClean="0"/>
              <a:t>Improved document format compatibility. </a:t>
            </a:r>
          </a:p>
          <a:p>
            <a:pPr lvl="1"/>
            <a:r>
              <a:rPr lang="en-US" sz="2000" smtClean="0"/>
              <a:t>You do not have to worry about the documents you create on your machine being compatible with other users' applications or OSes</a:t>
            </a:r>
          </a:p>
          <a:p>
            <a:pPr lvl="1"/>
            <a:r>
              <a:rPr lang="en-US" sz="2000" smtClean="0"/>
              <a:t>There are potentially no format incompatibilities when everyone is sharing documents and applications in the cloud.</a:t>
            </a:r>
            <a:endParaRPr lang="en-GB" sz="2000" smtClean="0"/>
          </a:p>
        </p:txBody>
      </p:sp>
      <p:sp>
        <p:nvSpPr>
          <p:cNvPr id="34820"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843">
                                            <p:txEl>
                                              <p:pRg st="7" end="7"/>
                                            </p:txEl>
                                          </p:spTgt>
                                        </p:tgtEl>
                                        <p:attrNameLst>
                                          <p:attrName>style.visibility</p:attrName>
                                        </p:attrNameLst>
                                      </p:cBhvr>
                                      <p:to>
                                        <p:strVal val="visible"/>
                                      </p:to>
                                    </p:set>
                                    <p:animEffect transition="in" filter="randombar(horizontal)">
                                      <p:cBhvr>
                                        <p:cTn id="7" dur="500"/>
                                        <p:tgtEl>
                                          <p:spTgt spid="35843">
                                            <p:txEl>
                                              <p:pRg st="7" end="7"/>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5843">
                                            <p:txEl>
                                              <p:pRg st="8" end="8"/>
                                            </p:txEl>
                                          </p:spTgt>
                                        </p:tgtEl>
                                        <p:attrNameLst>
                                          <p:attrName>style.visibility</p:attrName>
                                        </p:attrNameLst>
                                      </p:cBhvr>
                                      <p:to>
                                        <p:strVal val="visible"/>
                                      </p:to>
                                    </p:set>
                                    <p:animEffect transition="in" filter="randombar(horizontal)">
                                      <p:cBhvr>
                                        <p:cTn id="10" dur="500"/>
                                        <p:tgtEl>
                                          <p:spTgt spid="35843">
                                            <p:txEl>
                                              <p:pRg st="8" end="8"/>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5843">
                                            <p:txEl>
                                              <p:pRg st="9" end="9"/>
                                            </p:txEl>
                                          </p:spTgt>
                                        </p:tgtEl>
                                        <p:attrNameLst>
                                          <p:attrName>style.visibility</p:attrName>
                                        </p:attrNameLst>
                                      </p:cBhvr>
                                      <p:to>
                                        <p:strVal val="visible"/>
                                      </p:to>
                                    </p:set>
                                    <p:animEffect transition="in" filter="randombar(horizontal)">
                                      <p:cBhvr>
                                        <p:cTn id="13" dur="500"/>
                                        <p:tgtEl>
                                          <p:spTgt spid="3584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752600" y="76200"/>
            <a:ext cx="7239000" cy="1143000"/>
          </a:xfrm>
        </p:spPr>
        <p:txBody>
          <a:bodyPr/>
          <a:lstStyle/>
          <a:p>
            <a:r>
              <a:rPr lang="en-US" sz="4000" smtClean="0"/>
              <a:t>Advantages of Cloud Computing</a:t>
            </a:r>
            <a:endParaRPr lang="en-GB" sz="4000" smtClean="0"/>
          </a:p>
        </p:txBody>
      </p:sp>
      <p:sp>
        <p:nvSpPr>
          <p:cNvPr id="36867" name="Content Placeholder 2"/>
          <p:cNvSpPr>
            <a:spLocks noGrp="1"/>
          </p:cNvSpPr>
          <p:nvPr>
            <p:ph idx="1"/>
          </p:nvPr>
        </p:nvSpPr>
        <p:spPr>
          <a:xfrm>
            <a:off x="457200" y="1196975"/>
            <a:ext cx="8229600" cy="4830763"/>
          </a:xfrm>
        </p:spPr>
        <p:txBody>
          <a:bodyPr>
            <a:normAutofit lnSpcReduction="10000"/>
          </a:bodyPr>
          <a:lstStyle/>
          <a:p>
            <a:r>
              <a:rPr lang="en-US" sz="2800" smtClean="0"/>
              <a:t>Unlimited storage capacity:</a:t>
            </a:r>
          </a:p>
          <a:p>
            <a:pPr lvl="1"/>
            <a:r>
              <a:rPr lang="en-US" sz="2400" smtClean="0"/>
              <a:t>Cloud computing offers virtually limitless storage. </a:t>
            </a:r>
          </a:p>
          <a:p>
            <a:pPr lvl="1"/>
            <a:r>
              <a:rPr lang="en-US" sz="2400" smtClean="0"/>
              <a:t>Your computer's current 1 Tbyte hard drive is small compared to the hundreds of Pbytes available in the cloud.</a:t>
            </a:r>
          </a:p>
          <a:p>
            <a:r>
              <a:rPr lang="en-US" sz="2800" smtClean="0"/>
              <a:t>Increased data reliability:</a:t>
            </a:r>
          </a:p>
          <a:p>
            <a:pPr lvl="1"/>
            <a:r>
              <a:rPr lang="en-US" sz="2400" smtClean="0"/>
              <a:t>Unlike desktop computing, in which if a hard disk crashes and destroy all your valuable data, a computer crashing in the cloud should not affect the storage of your data.</a:t>
            </a:r>
          </a:p>
          <a:p>
            <a:pPr lvl="2"/>
            <a:r>
              <a:rPr lang="en-US" sz="2000" smtClean="0"/>
              <a:t>if your personal computer crashes, all your data is still out there in the cloud, still accessible</a:t>
            </a:r>
          </a:p>
          <a:p>
            <a:pPr lvl="1"/>
            <a:r>
              <a:rPr lang="en-US" sz="2400" smtClean="0"/>
              <a:t>In a world where few individual desktop PC users back up their data on a regular basis, cloud computing is a data-safe computing platform!</a:t>
            </a:r>
            <a:endParaRPr lang="en-GB" sz="2400" smtClean="0"/>
          </a:p>
        </p:txBody>
      </p:sp>
      <p:sp>
        <p:nvSpPr>
          <p:cNvPr id="35844"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6867">
                                            <p:txEl>
                                              <p:pRg st="3" end="3"/>
                                            </p:txEl>
                                          </p:spTgt>
                                        </p:tgtEl>
                                        <p:attrNameLst>
                                          <p:attrName>style.visibility</p:attrName>
                                        </p:attrNameLst>
                                      </p:cBhvr>
                                      <p:to>
                                        <p:strVal val="visible"/>
                                      </p:to>
                                    </p:set>
                                    <p:animEffect transition="in" filter="randombar(horizontal)">
                                      <p:cBhvr>
                                        <p:cTn id="7" dur="500"/>
                                        <p:tgtEl>
                                          <p:spTgt spid="36867">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6867">
                                            <p:txEl>
                                              <p:pRg st="4" end="4"/>
                                            </p:txEl>
                                          </p:spTgt>
                                        </p:tgtEl>
                                        <p:attrNameLst>
                                          <p:attrName>style.visibility</p:attrName>
                                        </p:attrNameLst>
                                      </p:cBhvr>
                                      <p:to>
                                        <p:strVal val="visible"/>
                                      </p:to>
                                    </p:set>
                                    <p:animEffect transition="in" filter="randombar(horizontal)">
                                      <p:cBhvr>
                                        <p:cTn id="10" dur="500"/>
                                        <p:tgtEl>
                                          <p:spTgt spid="36867">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6867">
                                            <p:txEl>
                                              <p:pRg st="5" end="5"/>
                                            </p:txEl>
                                          </p:spTgt>
                                        </p:tgtEl>
                                        <p:attrNameLst>
                                          <p:attrName>style.visibility</p:attrName>
                                        </p:attrNameLst>
                                      </p:cBhvr>
                                      <p:to>
                                        <p:strVal val="visible"/>
                                      </p:to>
                                    </p:set>
                                    <p:animEffect transition="in" filter="randombar(horizontal)">
                                      <p:cBhvr>
                                        <p:cTn id="13" dur="500"/>
                                        <p:tgtEl>
                                          <p:spTgt spid="36867">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6867">
                                            <p:txEl>
                                              <p:pRg st="6" end="6"/>
                                            </p:txEl>
                                          </p:spTgt>
                                        </p:tgtEl>
                                        <p:attrNameLst>
                                          <p:attrName>style.visibility</p:attrName>
                                        </p:attrNameLst>
                                      </p:cBhvr>
                                      <p:to>
                                        <p:strVal val="visible"/>
                                      </p:to>
                                    </p:set>
                                    <p:animEffect transition="in" filter="randombar(horizontal)">
                                      <p:cBhvr>
                                        <p:cTn id="16" dur="500"/>
                                        <p:tgtEl>
                                          <p:spTgt spid="3686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smtClean="0"/>
              <a:t>Agenda</a:t>
            </a:r>
          </a:p>
        </p:txBody>
      </p:sp>
      <p:sp>
        <p:nvSpPr>
          <p:cNvPr id="3075" name="Content Placeholder 2"/>
          <p:cNvSpPr>
            <a:spLocks noGrp="1"/>
          </p:cNvSpPr>
          <p:nvPr>
            <p:ph idx="1"/>
          </p:nvPr>
        </p:nvSpPr>
        <p:spPr>
          <a:xfrm>
            <a:off x="457200" y="1371600"/>
            <a:ext cx="8229600" cy="4754563"/>
          </a:xfrm>
        </p:spPr>
        <p:txBody>
          <a:bodyPr/>
          <a:lstStyle/>
          <a:p>
            <a:r>
              <a:rPr lang="en-US" sz="2000" dirty="0" smtClean="0"/>
              <a:t>Example and need for Cloud Computing</a:t>
            </a:r>
          </a:p>
          <a:p>
            <a:r>
              <a:rPr lang="en-US" sz="2000" dirty="0" smtClean="0"/>
              <a:t>Define</a:t>
            </a:r>
          </a:p>
          <a:p>
            <a:pPr lvl="1"/>
            <a:r>
              <a:rPr lang="en-US" sz="2000" dirty="0" smtClean="0"/>
              <a:t>Cloud Computing</a:t>
            </a:r>
          </a:p>
          <a:p>
            <a:pPr lvl="1"/>
            <a:r>
              <a:rPr lang="en-US" sz="2000" dirty="0" smtClean="0"/>
              <a:t>Advantages and Disadvantages</a:t>
            </a:r>
          </a:p>
          <a:p>
            <a:pPr lvl="1"/>
            <a:r>
              <a:rPr lang="en-US" sz="2000" dirty="0" smtClean="0"/>
              <a:t>Essential Characteristics, Key components</a:t>
            </a:r>
          </a:p>
          <a:p>
            <a:pPr lvl="1"/>
            <a:r>
              <a:rPr lang="en-US" sz="2000" dirty="0" smtClean="0"/>
              <a:t> Cloud Delivery( Service) Models SaaS, PaaS and IaaS</a:t>
            </a:r>
          </a:p>
          <a:p>
            <a:pPr lvl="1"/>
            <a:r>
              <a:rPr lang="en-US" sz="2000" dirty="0" smtClean="0"/>
              <a:t>Cloud Deployment Models- Public, Private, Hybrid, Community</a:t>
            </a:r>
          </a:p>
          <a:p>
            <a:pPr>
              <a:buNone/>
            </a:pPr>
            <a:endParaRPr lang="en-US" sz="2400" dirty="0" smtClean="0"/>
          </a:p>
          <a:p>
            <a:pPr>
              <a:buFontTx/>
              <a:buNone/>
            </a:pPr>
            <a:endParaRPr lang="en-US" sz="2000" dirty="0" smtClean="0"/>
          </a:p>
          <a:p>
            <a:pPr>
              <a:buNone/>
            </a:pPr>
            <a:endParaRPr lang="en-US" sz="2400" dirty="0" smtClean="0"/>
          </a:p>
        </p:txBody>
      </p:sp>
      <p:pic>
        <p:nvPicPr>
          <p:cNvPr id="3076" name="Picture 6" descr="EmailCloud_image.png"/>
          <p:cNvPicPr>
            <a:picLocks noChangeAspect="1"/>
          </p:cNvPicPr>
          <p:nvPr/>
        </p:nvPicPr>
        <p:blipFill>
          <a:blip r:embed="rId3" cstate="print"/>
          <a:srcRect/>
          <a:stretch>
            <a:fillRect/>
          </a:stretch>
        </p:blipFill>
        <p:spPr bwMode="auto">
          <a:xfrm>
            <a:off x="7848600" y="5638800"/>
            <a:ext cx="1100138" cy="100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752600" y="76200"/>
            <a:ext cx="7239000" cy="1143000"/>
          </a:xfrm>
        </p:spPr>
        <p:txBody>
          <a:bodyPr/>
          <a:lstStyle/>
          <a:p>
            <a:r>
              <a:rPr lang="en-US" sz="4000" smtClean="0"/>
              <a:t>Advantages of Cloud Computing</a:t>
            </a:r>
            <a:endParaRPr lang="en-GB" sz="4000" smtClean="0"/>
          </a:p>
        </p:txBody>
      </p:sp>
      <p:sp>
        <p:nvSpPr>
          <p:cNvPr id="37891" name="Content Placeholder 2"/>
          <p:cNvSpPr>
            <a:spLocks noGrp="1"/>
          </p:cNvSpPr>
          <p:nvPr>
            <p:ph idx="1"/>
          </p:nvPr>
        </p:nvSpPr>
        <p:spPr>
          <a:xfrm>
            <a:off x="457200" y="1295400"/>
            <a:ext cx="8362950" cy="4830763"/>
          </a:xfrm>
        </p:spPr>
        <p:txBody>
          <a:bodyPr>
            <a:normAutofit lnSpcReduction="10000"/>
          </a:bodyPr>
          <a:lstStyle/>
          <a:p>
            <a:r>
              <a:rPr lang="en-US" sz="2800" smtClean="0"/>
              <a:t>Universal document access:</a:t>
            </a:r>
          </a:p>
          <a:p>
            <a:pPr lvl="1"/>
            <a:r>
              <a:rPr lang="en-US" sz="2400" smtClean="0"/>
              <a:t>That is not a problem with cloud computing, because you do not take your documents with you. </a:t>
            </a:r>
          </a:p>
          <a:p>
            <a:pPr lvl="1"/>
            <a:r>
              <a:rPr lang="en-US" sz="2400" smtClean="0"/>
              <a:t>Instead, they stay in the cloud, and you can access them whenever you have a computer and an Internet connection</a:t>
            </a:r>
          </a:p>
          <a:p>
            <a:pPr lvl="1"/>
            <a:r>
              <a:rPr lang="en-US" sz="2400" smtClean="0"/>
              <a:t>Documents are instantly available from wherever you are</a:t>
            </a:r>
          </a:p>
          <a:p>
            <a:r>
              <a:rPr lang="en-US" sz="2800" smtClean="0"/>
              <a:t>Latest version availability:</a:t>
            </a:r>
          </a:p>
          <a:p>
            <a:pPr lvl="1"/>
            <a:r>
              <a:rPr lang="en-US" sz="2400" smtClean="0"/>
              <a:t>When you edit a document at home, that edited version is what you see when you access the document at work. </a:t>
            </a:r>
          </a:p>
          <a:p>
            <a:pPr lvl="1"/>
            <a:r>
              <a:rPr lang="en-US" sz="2400" smtClean="0"/>
              <a:t>The cloud always hosts the latest version of your documents</a:t>
            </a:r>
          </a:p>
          <a:p>
            <a:pPr lvl="2"/>
            <a:r>
              <a:rPr lang="en-US" sz="1800" smtClean="0"/>
              <a:t>as long as you are connected, you are not in danger of having an outdated version</a:t>
            </a:r>
            <a:endParaRPr lang="en-GB" sz="1800" smtClean="0"/>
          </a:p>
        </p:txBody>
      </p:sp>
      <p:sp>
        <p:nvSpPr>
          <p:cNvPr id="36868"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7891">
                                            <p:txEl>
                                              <p:pRg st="4" end="4"/>
                                            </p:txEl>
                                          </p:spTgt>
                                        </p:tgtEl>
                                        <p:attrNameLst>
                                          <p:attrName>style.visibility</p:attrName>
                                        </p:attrNameLst>
                                      </p:cBhvr>
                                      <p:to>
                                        <p:strVal val="visible"/>
                                      </p:to>
                                    </p:set>
                                    <p:animEffect transition="in" filter="randombar(horizontal)">
                                      <p:cBhvr>
                                        <p:cTn id="7" dur="500"/>
                                        <p:tgtEl>
                                          <p:spTgt spid="37891">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7891">
                                            <p:txEl>
                                              <p:pRg st="5" end="5"/>
                                            </p:txEl>
                                          </p:spTgt>
                                        </p:tgtEl>
                                        <p:attrNameLst>
                                          <p:attrName>style.visibility</p:attrName>
                                        </p:attrNameLst>
                                      </p:cBhvr>
                                      <p:to>
                                        <p:strVal val="visible"/>
                                      </p:to>
                                    </p:set>
                                    <p:animEffect transition="in" filter="randombar(horizontal)">
                                      <p:cBhvr>
                                        <p:cTn id="10" dur="500"/>
                                        <p:tgtEl>
                                          <p:spTgt spid="37891">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7891">
                                            <p:txEl>
                                              <p:pRg st="6" end="6"/>
                                            </p:txEl>
                                          </p:spTgt>
                                        </p:tgtEl>
                                        <p:attrNameLst>
                                          <p:attrName>style.visibility</p:attrName>
                                        </p:attrNameLst>
                                      </p:cBhvr>
                                      <p:to>
                                        <p:strVal val="visible"/>
                                      </p:to>
                                    </p:set>
                                    <p:animEffect transition="in" filter="randombar(horizontal)">
                                      <p:cBhvr>
                                        <p:cTn id="13" dur="500"/>
                                        <p:tgtEl>
                                          <p:spTgt spid="37891">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7891">
                                            <p:txEl>
                                              <p:pRg st="7" end="7"/>
                                            </p:txEl>
                                          </p:spTgt>
                                        </p:tgtEl>
                                        <p:attrNameLst>
                                          <p:attrName>style.visibility</p:attrName>
                                        </p:attrNameLst>
                                      </p:cBhvr>
                                      <p:to>
                                        <p:strVal val="visible"/>
                                      </p:to>
                                    </p:set>
                                    <p:animEffect transition="in" filter="randombar(horizontal)">
                                      <p:cBhvr>
                                        <p:cTn id="16" dur="500"/>
                                        <p:tgtEl>
                                          <p:spTgt spid="378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752600" y="76200"/>
            <a:ext cx="7239000" cy="1143000"/>
          </a:xfrm>
        </p:spPr>
        <p:txBody>
          <a:bodyPr/>
          <a:lstStyle/>
          <a:p>
            <a:r>
              <a:rPr lang="en-US" sz="4000" smtClean="0"/>
              <a:t>Advantages of Cloud Computing</a:t>
            </a:r>
            <a:endParaRPr lang="en-GB" sz="4000" smtClean="0"/>
          </a:p>
        </p:txBody>
      </p:sp>
      <p:sp>
        <p:nvSpPr>
          <p:cNvPr id="38915" name="Content Placeholder 2"/>
          <p:cNvSpPr>
            <a:spLocks noGrp="1"/>
          </p:cNvSpPr>
          <p:nvPr>
            <p:ph idx="1"/>
          </p:nvPr>
        </p:nvSpPr>
        <p:spPr>
          <a:xfrm>
            <a:off x="457200" y="1295400"/>
            <a:ext cx="8435975" cy="4830763"/>
          </a:xfrm>
        </p:spPr>
        <p:txBody>
          <a:bodyPr/>
          <a:lstStyle/>
          <a:p>
            <a:r>
              <a:rPr lang="en-US" sz="2800" smtClean="0"/>
              <a:t>Easier group collaboration:</a:t>
            </a:r>
          </a:p>
          <a:p>
            <a:pPr lvl="1"/>
            <a:r>
              <a:rPr lang="en-US" sz="2400" smtClean="0"/>
              <a:t>Sharing documents leads directly to better collaboration.</a:t>
            </a:r>
          </a:p>
          <a:p>
            <a:pPr lvl="1"/>
            <a:r>
              <a:rPr lang="en-US" sz="2400" smtClean="0"/>
              <a:t>Many users do this as it is an important advantages of cloud computing</a:t>
            </a:r>
          </a:p>
          <a:p>
            <a:pPr lvl="2"/>
            <a:r>
              <a:rPr lang="en-US" sz="2000" smtClean="0"/>
              <a:t>multiple users can collaborate easily on documents and projects</a:t>
            </a:r>
          </a:p>
          <a:p>
            <a:r>
              <a:rPr lang="en-US" sz="2800" smtClean="0"/>
              <a:t>Device independence. </a:t>
            </a:r>
          </a:p>
          <a:p>
            <a:pPr lvl="1"/>
            <a:r>
              <a:rPr lang="en-US" sz="2400" smtClean="0"/>
              <a:t>You are no longer tethered to a single computer or network. </a:t>
            </a:r>
          </a:p>
          <a:p>
            <a:pPr lvl="1"/>
            <a:r>
              <a:rPr lang="en-US" sz="2400" smtClean="0"/>
              <a:t>Changes to computers, applications and documents follow you through the cloud. </a:t>
            </a:r>
          </a:p>
          <a:p>
            <a:pPr lvl="1"/>
            <a:r>
              <a:rPr lang="en-US" sz="2400" smtClean="0"/>
              <a:t>Move to a portable device, and your applications and documents are still available.</a:t>
            </a:r>
          </a:p>
        </p:txBody>
      </p:sp>
      <p:sp>
        <p:nvSpPr>
          <p:cNvPr id="37892"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8915">
                                            <p:txEl>
                                              <p:pRg st="4" end="4"/>
                                            </p:txEl>
                                          </p:spTgt>
                                        </p:tgtEl>
                                        <p:attrNameLst>
                                          <p:attrName>style.visibility</p:attrName>
                                        </p:attrNameLst>
                                      </p:cBhvr>
                                      <p:to>
                                        <p:strVal val="visible"/>
                                      </p:to>
                                    </p:set>
                                    <p:animEffect transition="in" filter="randombar(horizontal)">
                                      <p:cBhvr>
                                        <p:cTn id="7" dur="500"/>
                                        <p:tgtEl>
                                          <p:spTgt spid="38915">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8915">
                                            <p:txEl>
                                              <p:pRg st="5" end="5"/>
                                            </p:txEl>
                                          </p:spTgt>
                                        </p:tgtEl>
                                        <p:attrNameLst>
                                          <p:attrName>style.visibility</p:attrName>
                                        </p:attrNameLst>
                                      </p:cBhvr>
                                      <p:to>
                                        <p:strVal val="visible"/>
                                      </p:to>
                                    </p:set>
                                    <p:animEffect transition="in" filter="randombar(horizontal)">
                                      <p:cBhvr>
                                        <p:cTn id="10" dur="500"/>
                                        <p:tgtEl>
                                          <p:spTgt spid="38915">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8915">
                                            <p:txEl>
                                              <p:pRg st="6" end="6"/>
                                            </p:txEl>
                                          </p:spTgt>
                                        </p:tgtEl>
                                        <p:attrNameLst>
                                          <p:attrName>style.visibility</p:attrName>
                                        </p:attrNameLst>
                                      </p:cBhvr>
                                      <p:to>
                                        <p:strVal val="visible"/>
                                      </p:to>
                                    </p:set>
                                    <p:animEffect transition="in" filter="randombar(horizontal)">
                                      <p:cBhvr>
                                        <p:cTn id="13" dur="500"/>
                                        <p:tgtEl>
                                          <p:spTgt spid="38915">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8915">
                                            <p:txEl>
                                              <p:pRg st="7" end="7"/>
                                            </p:txEl>
                                          </p:spTgt>
                                        </p:tgtEl>
                                        <p:attrNameLst>
                                          <p:attrName>style.visibility</p:attrName>
                                        </p:attrNameLst>
                                      </p:cBhvr>
                                      <p:to>
                                        <p:strVal val="visible"/>
                                      </p:to>
                                    </p:set>
                                    <p:animEffect transition="in" filter="randombar(horizontal)">
                                      <p:cBhvr>
                                        <p:cTn id="16" dur="500"/>
                                        <p:tgtEl>
                                          <p:spTgt spid="389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752600" y="76200"/>
            <a:ext cx="7239000" cy="1143000"/>
          </a:xfrm>
        </p:spPr>
        <p:txBody>
          <a:bodyPr/>
          <a:lstStyle/>
          <a:p>
            <a:r>
              <a:rPr lang="en-US" sz="3600" smtClean="0"/>
              <a:t>Disadvantages of Cloud Computing</a:t>
            </a:r>
            <a:endParaRPr lang="en-GB" sz="3600" smtClean="0"/>
          </a:p>
        </p:txBody>
      </p:sp>
      <p:sp>
        <p:nvSpPr>
          <p:cNvPr id="38915" name="Content Placeholder 2"/>
          <p:cNvSpPr>
            <a:spLocks noGrp="1"/>
          </p:cNvSpPr>
          <p:nvPr>
            <p:ph idx="1"/>
          </p:nvPr>
        </p:nvSpPr>
        <p:spPr>
          <a:xfrm>
            <a:off x="457200" y="1295400"/>
            <a:ext cx="8229600" cy="4830763"/>
          </a:xfrm>
        </p:spPr>
        <p:txBody>
          <a:bodyPr/>
          <a:lstStyle/>
          <a:p>
            <a:r>
              <a:rPr lang="en-US" sz="2800" smtClean="0"/>
              <a:t>Requires a constant Internet connection:</a:t>
            </a:r>
          </a:p>
          <a:p>
            <a:pPr lvl="1"/>
            <a:r>
              <a:rPr lang="en-US" sz="2400" smtClean="0"/>
              <a:t>Cloud computing is impossible if you cannot connect to the Internet. </a:t>
            </a:r>
          </a:p>
          <a:p>
            <a:pPr lvl="1"/>
            <a:r>
              <a:rPr lang="en-US" sz="2400" smtClean="0"/>
              <a:t>Since you use the Internet to connect to both your applications and documents, if you do not have an Internet connection you cannot access anything, even your own documents. </a:t>
            </a:r>
          </a:p>
          <a:p>
            <a:pPr lvl="1"/>
            <a:r>
              <a:rPr lang="en-US" sz="2400" smtClean="0"/>
              <a:t>A dead Internet connection means no work and in areas where Internet connections are few or inherently unreliable, this could be a deal-breaker. </a:t>
            </a:r>
          </a:p>
        </p:txBody>
      </p:sp>
      <p:sp>
        <p:nvSpPr>
          <p:cNvPr id="38916"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752600" y="76200"/>
            <a:ext cx="7239000" cy="1143000"/>
          </a:xfrm>
        </p:spPr>
        <p:txBody>
          <a:bodyPr/>
          <a:lstStyle/>
          <a:p>
            <a:r>
              <a:rPr lang="en-US" sz="3600" smtClean="0"/>
              <a:t>Disadvantages of Cloud Computing</a:t>
            </a:r>
            <a:endParaRPr lang="en-GB" sz="3600" smtClean="0"/>
          </a:p>
        </p:txBody>
      </p:sp>
      <p:sp>
        <p:nvSpPr>
          <p:cNvPr id="40963" name="Content Placeholder 2"/>
          <p:cNvSpPr>
            <a:spLocks noGrp="1"/>
          </p:cNvSpPr>
          <p:nvPr>
            <p:ph idx="1"/>
          </p:nvPr>
        </p:nvSpPr>
        <p:spPr>
          <a:xfrm>
            <a:off x="457200" y="1295400"/>
            <a:ext cx="8229600" cy="4830763"/>
          </a:xfrm>
        </p:spPr>
        <p:txBody>
          <a:bodyPr>
            <a:normAutofit lnSpcReduction="10000"/>
          </a:bodyPr>
          <a:lstStyle/>
          <a:p>
            <a:r>
              <a:rPr lang="en-US" sz="2800" smtClean="0"/>
              <a:t>Does not work well with low-speed connections: </a:t>
            </a:r>
          </a:p>
          <a:p>
            <a:pPr lvl="1"/>
            <a:r>
              <a:rPr lang="en-US" sz="2400" smtClean="0"/>
              <a:t>Similarly, a low-speed Internet connection, such as that found with dial-up services, makes cloud computing painful at best and often impossible. </a:t>
            </a:r>
          </a:p>
          <a:p>
            <a:pPr lvl="1"/>
            <a:r>
              <a:rPr lang="en-US" sz="2400" smtClean="0"/>
              <a:t>Web-based applications require a lot of bandwidth to download, as do large documents. </a:t>
            </a:r>
          </a:p>
          <a:p>
            <a:r>
              <a:rPr lang="en-US" sz="2800" smtClean="0"/>
              <a:t>Features might be limited:</a:t>
            </a:r>
          </a:p>
          <a:p>
            <a:pPr lvl="1"/>
            <a:r>
              <a:rPr lang="en-US" sz="2400" smtClean="0"/>
              <a:t>This situation is bound to change, but today many web-based applications simply are not as full-featured as their desktop-based applications.</a:t>
            </a:r>
          </a:p>
          <a:p>
            <a:pPr lvl="2"/>
            <a:r>
              <a:rPr lang="en-US" sz="2000" smtClean="0"/>
              <a:t>For example, you can do a lot more with Microsoft PowerPoint than with Google Presentation's web-based offering</a:t>
            </a:r>
          </a:p>
          <a:p>
            <a:pPr lvl="1"/>
            <a:endParaRPr lang="en-US" sz="2400" smtClean="0"/>
          </a:p>
        </p:txBody>
      </p:sp>
      <p:sp>
        <p:nvSpPr>
          <p:cNvPr id="39940"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63">
                                            <p:txEl>
                                              <p:pRg st="3" end="3"/>
                                            </p:txEl>
                                          </p:spTgt>
                                        </p:tgtEl>
                                        <p:attrNameLst>
                                          <p:attrName>style.visibility</p:attrName>
                                        </p:attrNameLst>
                                      </p:cBhvr>
                                      <p:to>
                                        <p:strVal val="visible"/>
                                      </p:to>
                                    </p:set>
                                    <p:animEffect transition="in" filter="randombar(horizontal)">
                                      <p:cBhvr>
                                        <p:cTn id="7" dur="500"/>
                                        <p:tgtEl>
                                          <p:spTgt spid="4096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0963">
                                            <p:txEl>
                                              <p:pRg st="4" end="4"/>
                                            </p:txEl>
                                          </p:spTgt>
                                        </p:tgtEl>
                                        <p:attrNameLst>
                                          <p:attrName>style.visibility</p:attrName>
                                        </p:attrNameLst>
                                      </p:cBhvr>
                                      <p:to>
                                        <p:strVal val="visible"/>
                                      </p:to>
                                    </p:set>
                                    <p:animEffect transition="in" filter="randombar(horizontal)">
                                      <p:cBhvr>
                                        <p:cTn id="10" dur="500"/>
                                        <p:tgtEl>
                                          <p:spTgt spid="4096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0963">
                                            <p:txEl>
                                              <p:pRg st="5" end="5"/>
                                            </p:txEl>
                                          </p:spTgt>
                                        </p:tgtEl>
                                        <p:attrNameLst>
                                          <p:attrName>style.visibility</p:attrName>
                                        </p:attrNameLst>
                                      </p:cBhvr>
                                      <p:to>
                                        <p:strVal val="visible"/>
                                      </p:to>
                                    </p:set>
                                    <p:animEffect transition="in" filter="randombar(horizontal)">
                                      <p:cBhvr>
                                        <p:cTn id="13" dur="500"/>
                                        <p:tgtEl>
                                          <p:spTgt spid="409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752600" y="76200"/>
            <a:ext cx="7239000" cy="1143000"/>
          </a:xfrm>
        </p:spPr>
        <p:txBody>
          <a:bodyPr/>
          <a:lstStyle/>
          <a:p>
            <a:r>
              <a:rPr lang="en-US" sz="3600" smtClean="0"/>
              <a:t>Disadvantages of Cloud Computing</a:t>
            </a:r>
            <a:endParaRPr lang="en-GB" sz="3600" smtClean="0"/>
          </a:p>
        </p:txBody>
      </p:sp>
      <p:sp>
        <p:nvSpPr>
          <p:cNvPr id="40963" name="Content Placeholder 2"/>
          <p:cNvSpPr>
            <a:spLocks noGrp="1"/>
          </p:cNvSpPr>
          <p:nvPr>
            <p:ph idx="1"/>
          </p:nvPr>
        </p:nvSpPr>
        <p:spPr>
          <a:xfrm>
            <a:off x="457200" y="1295400"/>
            <a:ext cx="8229600" cy="4830763"/>
          </a:xfrm>
        </p:spPr>
        <p:txBody>
          <a:bodyPr/>
          <a:lstStyle/>
          <a:p>
            <a:r>
              <a:rPr lang="en-US" sz="2800" smtClean="0"/>
              <a:t>Can be slow:</a:t>
            </a:r>
          </a:p>
          <a:p>
            <a:pPr lvl="1"/>
            <a:r>
              <a:rPr lang="en-US" sz="2400" smtClean="0"/>
              <a:t>Even with a fast connection, web-based applications can sometimes be slower than accessing a similar software program on your desktop PC. </a:t>
            </a:r>
          </a:p>
          <a:p>
            <a:pPr lvl="1"/>
            <a:r>
              <a:rPr lang="en-US" sz="2400" smtClean="0"/>
              <a:t>Everything about the program, from the interface to the current document, has to be sent back and forth from your computer to the computers in the cloud. </a:t>
            </a:r>
          </a:p>
          <a:p>
            <a:pPr lvl="1"/>
            <a:r>
              <a:rPr lang="en-US" sz="2400" smtClean="0"/>
              <a:t>If the cloud servers happen to be backed up at that moment, or if the Internet is having a slow day, you would not get the instantaneous access you might expect from desktop applications.</a:t>
            </a:r>
            <a:endParaRPr lang="en-GB" sz="2400" smtClean="0"/>
          </a:p>
        </p:txBody>
      </p:sp>
      <p:sp>
        <p:nvSpPr>
          <p:cNvPr id="40964"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752600" y="76200"/>
            <a:ext cx="7239000" cy="1143000"/>
          </a:xfrm>
        </p:spPr>
        <p:txBody>
          <a:bodyPr/>
          <a:lstStyle/>
          <a:p>
            <a:r>
              <a:rPr lang="en-US" sz="3600" smtClean="0"/>
              <a:t>Disadvantages of Cloud Computing</a:t>
            </a:r>
            <a:endParaRPr lang="en-GB" sz="3600" smtClean="0"/>
          </a:p>
        </p:txBody>
      </p:sp>
      <p:sp>
        <p:nvSpPr>
          <p:cNvPr id="44035" name="Content Placeholder 2"/>
          <p:cNvSpPr>
            <a:spLocks noGrp="1"/>
          </p:cNvSpPr>
          <p:nvPr>
            <p:ph idx="1"/>
          </p:nvPr>
        </p:nvSpPr>
        <p:spPr>
          <a:xfrm>
            <a:off x="457200" y="1295400"/>
            <a:ext cx="8578850" cy="4830763"/>
          </a:xfrm>
        </p:spPr>
        <p:txBody>
          <a:bodyPr/>
          <a:lstStyle/>
          <a:p>
            <a:r>
              <a:rPr lang="en-US" sz="2800" smtClean="0"/>
              <a:t> Stored data might not be secure:</a:t>
            </a:r>
          </a:p>
          <a:p>
            <a:pPr lvl="1"/>
            <a:r>
              <a:rPr lang="en-US" sz="2400" smtClean="0"/>
              <a:t>With cloud computing, all your data is stored on the cloud. </a:t>
            </a:r>
          </a:p>
          <a:p>
            <a:pPr lvl="2"/>
            <a:r>
              <a:rPr lang="en-US" sz="2000" smtClean="0"/>
              <a:t>The questions is How secure is the cloud? </a:t>
            </a:r>
          </a:p>
          <a:p>
            <a:pPr lvl="1"/>
            <a:r>
              <a:rPr lang="en-US" sz="2400" smtClean="0"/>
              <a:t>Can unauthorised users gain access to your confidential data? </a:t>
            </a:r>
          </a:p>
          <a:p>
            <a:r>
              <a:rPr lang="en-US" sz="2800" smtClean="0"/>
              <a:t>Stored data can be lost:</a:t>
            </a:r>
          </a:p>
          <a:p>
            <a:pPr lvl="1"/>
            <a:r>
              <a:rPr lang="en-US" sz="2400" smtClean="0"/>
              <a:t>Theoretically, data stored in the cloud is safe, replicated across multiple machines. </a:t>
            </a:r>
          </a:p>
          <a:p>
            <a:pPr lvl="1"/>
            <a:r>
              <a:rPr lang="en-US" sz="2400" smtClean="0"/>
              <a:t>But on the off chance that your data goes missing, you have no physical or local backup. </a:t>
            </a:r>
          </a:p>
          <a:p>
            <a:pPr lvl="2"/>
            <a:r>
              <a:rPr lang="en-US" sz="2000" smtClean="0"/>
              <a:t>Put simply, relying on the cloud puts you at risk if the cloud lets you down.</a:t>
            </a:r>
          </a:p>
        </p:txBody>
      </p:sp>
      <p:sp>
        <p:nvSpPr>
          <p:cNvPr id="41988"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4035">
                                            <p:txEl>
                                              <p:pRg st="4" end="4"/>
                                            </p:txEl>
                                          </p:spTgt>
                                        </p:tgtEl>
                                        <p:attrNameLst>
                                          <p:attrName>style.visibility</p:attrName>
                                        </p:attrNameLst>
                                      </p:cBhvr>
                                      <p:to>
                                        <p:strVal val="visible"/>
                                      </p:to>
                                    </p:set>
                                    <p:animEffect transition="in" filter="randombar(horizontal)">
                                      <p:cBhvr>
                                        <p:cTn id="7" dur="500"/>
                                        <p:tgtEl>
                                          <p:spTgt spid="44035">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4035">
                                            <p:txEl>
                                              <p:pRg st="5" end="5"/>
                                            </p:txEl>
                                          </p:spTgt>
                                        </p:tgtEl>
                                        <p:attrNameLst>
                                          <p:attrName>style.visibility</p:attrName>
                                        </p:attrNameLst>
                                      </p:cBhvr>
                                      <p:to>
                                        <p:strVal val="visible"/>
                                      </p:to>
                                    </p:set>
                                    <p:animEffect transition="in" filter="randombar(horizontal)">
                                      <p:cBhvr>
                                        <p:cTn id="10" dur="500"/>
                                        <p:tgtEl>
                                          <p:spTgt spid="44035">
                                            <p:txEl>
                                              <p:pRg st="5" end="5"/>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44035">
                                            <p:txEl>
                                              <p:pRg st="6" end="6"/>
                                            </p:txEl>
                                          </p:spTgt>
                                        </p:tgtEl>
                                        <p:attrNameLst>
                                          <p:attrName>style.visibility</p:attrName>
                                        </p:attrNameLst>
                                      </p:cBhvr>
                                      <p:to>
                                        <p:strVal val="visible"/>
                                      </p:to>
                                    </p:set>
                                    <p:animEffect transition="in" filter="randombar(horizontal)">
                                      <p:cBhvr>
                                        <p:cTn id="13" dur="500"/>
                                        <p:tgtEl>
                                          <p:spTgt spid="44035">
                                            <p:txEl>
                                              <p:pRg st="6" end="6"/>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44035">
                                            <p:txEl>
                                              <p:pRg st="7" end="7"/>
                                            </p:txEl>
                                          </p:spTgt>
                                        </p:tgtEl>
                                        <p:attrNameLst>
                                          <p:attrName>style.visibility</p:attrName>
                                        </p:attrNameLst>
                                      </p:cBhvr>
                                      <p:to>
                                        <p:strVal val="visible"/>
                                      </p:to>
                                    </p:set>
                                    <p:animEffect transition="in" filter="randombar(horizontal)">
                                      <p:cBhvr>
                                        <p:cTn id="16" dur="500"/>
                                        <p:tgtEl>
                                          <p:spTgt spid="440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85800" y="838200"/>
            <a:ext cx="7772400" cy="1143000"/>
          </a:xfrm>
        </p:spPr>
        <p:txBody>
          <a:bodyPr/>
          <a:lstStyle/>
          <a:p>
            <a:pPr eaLnBrk="1" fontAlgn="auto" hangingPunct="1">
              <a:spcAft>
                <a:spcPts val="0"/>
              </a:spcAft>
              <a:defRPr/>
            </a:pPr>
            <a:r>
              <a:rPr lang="en-IN" sz="4000" smtClean="0">
                <a:latin typeface="Lucida Calligraphy" pitchFamily="66" charset="0"/>
              </a:rPr>
              <a:t>Benefits of Cloud</a:t>
            </a:r>
          </a:p>
        </p:txBody>
      </p:sp>
      <p:sp>
        <p:nvSpPr>
          <p:cNvPr id="23555" name="Content Placeholder 2"/>
          <p:cNvSpPr>
            <a:spLocks noGrp="1"/>
          </p:cNvSpPr>
          <p:nvPr>
            <p:ph idx="1"/>
          </p:nvPr>
        </p:nvSpPr>
        <p:spPr/>
        <p:txBody>
          <a:bodyPr/>
          <a:lstStyle/>
          <a:p>
            <a:pPr eaLnBrk="1" hangingPunct="1"/>
            <a:endParaRPr lang="en-US" altLang="en-US" sz="2800" i="1" smtClean="0"/>
          </a:p>
          <a:p>
            <a:pPr algn="just" eaLnBrk="1" hangingPunct="1">
              <a:buFont typeface="Wingdings" pitchFamily="2" charset="2"/>
              <a:buChar char="ü"/>
            </a:pPr>
            <a:r>
              <a:rPr lang="en-US" altLang="en-US" sz="2800" smtClean="0"/>
              <a:t>Business Benefits of Cloud Computing</a:t>
            </a:r>
          </a:p>
          <a:p>
            <a:pPr algn="just" eaLnBrk="1" hangingPunct="1">
              <a:buFont typeface="Wingdings" pitchFamily="2" charset="2"/>
              <a:buChar char="ü"/>
            </a:pPr>
            <a:r>
              <a:rPr lang="en-US" altLang="en-US" sz="2800" smtClean="0"/>
              <a:t>Technical Benefits of Cloud Computing </a:t>
            </a:r>
          </a:p>
        </p:txBody>
      </p:sp>
      <p:sp>
        <p:nvSpPr>
          <p:cNvPr id="2355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2FCDF0D2-FC29-4614-9471-A37231658A65}" type="slidenum">
              <a:rPr lang="en-US" altLang="en-US" sz="1400"/>
              <a:pPr algn="r" eaLnBrk="1" hangingPunct="1"/>
              <a:t>26</a:t>
            </a:fld>
            <a:endParaRPr lang="en-US" altLang="en-US" sz="1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fontAlgn="auto" hangingPunct="1">
              <a:spcAft>
                <a:spcPts val="0"/>
              </a:spcAft>
              <a:defRPr/>
            </a:pPr>
            <a:r>
              <a:rPr lang="en-IN" sz="4000" smtClean="0">
                <a:latin typeface="Lucida Calligraphy" pitchFamily="66" charset="0"/>
              </a:rPr>
              <a:t>Business Benefits</a:t>
            </a:r>
          </a:p>
        </p:txBody>
      </p:sp>
      <p:sp>
        <p:nvSpPr>
          <p:cNvPr id="24579" name="Content Placeholder 2"/>
          <p:cNvSpPr>
            <a:spLocks noGrp="1"/>
          </p:cNvSpPr>
          <p:nvPr>
            <p:ph idx="1"/>
          </p:nvPr>
        </p:nvSpPr>
        <p:spPr/>
        <p:txBody>
          <a:bodyPr/>
          <a:lstStyle/>
          <a:p>
            <a:pPr eaLnBrk="1" hangingPunct="1">
              <a:buFont typeface="Wingdings" pitchFamily="2" charset="2"/>
              <a:buChar char="ü"/>
            </a:pPr>
            <a:r>
              <a:rPr lang="en-US" altLang="en-US" sz="2800" smtClean="0"/>
              <a:t>Almost zero upfront infrastructure investment </a:t>
            </a:r>
          </a:p>
          <a:p>
            <a:pPr eaLnBrk="1" hangingPunct="1">
              <a:buFont typeface="Wingdings" pitchFamily="2" charset="2"/>
              <a:buChar char="ü"/>
            </a:pPr>
            <a:r>
              <a:rPr lang="en-US" altLang="en-US" sz="2800" smtClean="0"/>
              <a:t>Just-in-time Infrastructure </a:t>
            </a:r>
          </a:p>
          <a:p>
            <a:pPr eaLnBrk="1" hangingPunct="1">
              <a:buFont typeface="Wingdings" pitchFamily="2" charset="2"/>
              <a:buChar char="ü"/>
            </a:pPr>
            <a:r>
              <a:rPr lang="en-US" altLang="en-US" sz="2800" smtClean="0"/>
              <a:t>More efficient resource utilization </a:t>
            </a:r>
          </a:p>
          <a:p>
            <a:pPr eaLnBrk="1" hangingPunct="1">
              <a:buFont typeface="Wingdings" pitchFamily="2" charset="2"/>
              <a:buChar char="ü"/>
            </a:pPr>
            <a:r>
              <a:rPr lang="en-US" altLang="en-US" sz="2800" smtClean="0"/>
              <a:t>Usage-based costing </a:t>
            </a:r>
          </a:p>
          <a:p>
            <a:pPr eaLnBrk="1" hangingPunct="1">
              <a:buFont typeface="Wingdings" pitchFamily="2" charset="2"/>
              <a:buChar char="ü"/>
            </a:pPr>
            <a:r>
              <a:rPr lang="en-US" altLang="en-US" sz="2800" smtClean="0"/>
              <a:t>Reduced time to market </a:t>
            </a:r>
          </a:p>
          <a:p>
            <a:pPr eaLnBrk="1" hangingPunct="1">
              <a:buFont typeface="Wingdings" pitchFamily="2" charset="2"/>
              <a:buChar char="ü"/>
            </a:pPr>
            <a:endParaRPr lang="en-IN" altLang="en-US" sz="2800" smtClean="0"/>
          </a:p>
        </p:txBody>
      </p:sp>
      <p:sp>
        <p:nvSpPr>
          <p:cNvPr id="2458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369DB72B-E6CC-4D8B-94F9-4CB7910C72EA}" type="slidenum">
              <a:rPr lang="en-US" altLang="en-US" sz="1400"/>
              <a:pPr algn="r" eaLnBrk="1" hangingPunct="1"/>
              <a:t>27</a:t>
            </a:fld>
            <a:endParaRPr lang="en-US" altLang="en-US" sz="14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eaLnBrk="1" fontAlgn="auto" hangingPunct="1">
              <a:spcAft>
                <a:spcPts val="0"/>
              </a:spcAft>
              <a:defRPr/>
            </a:pPr>
            <a:r>
              <a:rPr lang="en-IN" sz="4000" smtClean="0">
                <a:latin typeface="Lucida Calligraphy" pitchFamily="66" charset="0"/>
              </a:rPr>
              <a:t>Technical Benefits</a:t>
            </a:r>
          </a:p>
        </p:txBody>
      </p:sp>
      <p:sp>
        <p:nvSpPr>
          <p:cNvPr id="25603" name="Content Placeholder 2"/>
          <p:cNvSpPr>
            <a:spLocks noGrp="1"/>
          </p:cNvSpPr>
          <p:nvPr>
            <p:ph idx="1"/>
          </p:nvPr>
        </p:nvSpPr>
        <p:spPr/>
        <p:txBody>
          <a:bodyPr/>
          <a:lstStyle/>
          <a:p>
            <a:pPr eaLnBrk="1" hangingPunct="1">
              <a:buFont typeface="Wingdings" pitchFamily="2" charset="2"/>
              <a:buChar char="ü"/>
            </a:pPr>
            <a:r>
              <a:rPr lang="en-US" altLang="en-US" sz="2800" smtClean="0"/>
              <a:t>Automation – “Scriptable infrastructure” </a:t>
            </a:r>
          </a:p>
          <a:p>
            <a:pPr eaLnBrk="1" hangingPunct="1">
              <a:buFont typeface="Wingdings" pitchFamily="2" charset="2"/>
              <a:buChar char="ü"/>
            </a:pPr>
            <a:r>
              <a:rPr lang="en-US" altLang="en-US" sz="2800" smtClean="0"/>
              <a:t>Auto-scaling </a:t>
            </a:r>
          </a:p>
          <a:p>
            <a:pPr eaLnBrk="1" hangingPunct="1">
              <a:buFont typeface="Wingdings" pitchFamily="2" charset="2"/>
              <a:buChar char="ü"/>
            </a:pPr>
            <a:r>
              <a:rPr lang="en-US" altLang="en-US" sz="2800" smtClean="0"/>
              <a:t>Proactive Scaling </a:t>
            </a:r>
          </a:p>
          <a:p>
            <a:pPr eaLnBrk="1" hangingPunct="1">
              <a:buFont typeface="Wingdings" pitchFamily="2" charset="2"/>
              <a:buChar char="ü"/>
            </a:pPr>
            <a:r>
              <a:rPr lang="en-US" altLang="en-US" sz="2800" smtClean="0"/>
              <a:t>More Efficient Development lifecycle </a:t>
            </a:r>
          </a:p>
          <a:p>
            <a:pPr eaLnBrk="1" hangingPunct="1">
              <a:buFont typeface="Wingdings" pitchFamily="2" charset="2"/>
              <a:buChar char="ü"/>
            </a:pPr>
            <a:r>
              <a:rPr lang="en-US" altLang="en-US" sz="2800" smtClean="0"/>
              <a:t>Improved Testability </a:t>
            </a:r>
          </a:p>
          <a:p>
            <a:pPr eaLnBrk="1" hangingPunct="1">
              <a:buFont typeface="Wingdings" pitchFamily="2" charset="2"/>
              <a:buChar char="ü"/>
            </a:pPr>
            <a:r>
              <a:rPr lang="en-US" altLang="en-US" sz="2800" smtClean="0"/>
              <a:t>Disaster Recovery and Business Continuity </a:t>
            </a:r>
          </a:p>
          <a:p>
            <a:pPr eaLnBrk="1" hangingPunct="1">
              <a:buFont typeface="Wingdings" pitchFamily="2" charset="2"/>
              <a:buChar char="ü"/>
            </a:pPr>
            <a:endParaRPr lang="en-IN" altLang="en-US" sz="2800" smtClean="0"/>
          </a:p>
        </p:txBody>
      </p:sp>
      <p:sp>
        <p:nvSpPr>
          <p:cNvPr id="2560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35FDF174-55E9-4C76-8622-77BC2D4BA48F}" type="slidenum">
              <a:rPr lang="en-US" altLang="en-US" sz="1400"/>
              <a:pPr algn="r" eaLnBrk="1" hangingPunct="1"/>
              <a:t>28</a:t>
            </a:fld>
            <a:endParaRPr lang="en-US" altLang="en-US" sz="14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09600" y="381000"/>
            <a:ext cx="7772400" cy="1143000"/>
          </a:xfrm>
        </p:spPr>
        <p:txBody>
          <a:bodyPr/>
          <a:lstStyle/>
          <a:p>
            <a:pPr eaLnBrk="1" fontAlgn="auto" hangingPunct="1">
              <a:spcAft>
                <a:spcPts val="0"/>
              </a:spcAft>
              <a:defRPr/>
            </a:pPr>
            <a:r>
              <a:rPr lang="en-IN" sz="4000" smtClean="0">
                <a:latin typeface="Lucida Calligraphy" pitchFamily="66" charset="0"/>
              </a:rPr>
              <a:t>Limitations</a:t>
            </a:r>
          </a:p>
        </p:txBody>
      </p:sp>
      <p:sp>
        <p:nvSpPr>
          <p:cNvPr id="3" name="Content Placeholder 2"/>
          <p:cNvSpPr>
            <a:spLocks noGrp="1"/>
          </p:cNvSpPr>
          <p:nvPr>
            <p:ph idx="1"/>
          </p:nvPr>
        </p:nvSpPr>
        <p:spPr>
          <a:xfrm>
            <a:off x="685800" y="1600200"/>
            <a:ext cx="7772400" cy="4495800"/>
          </a:xfrm>
        </p:spPr>
        <p:txBody>
          <a:bodyPr rtlCol="0">
            <a:normAutofit/>
          </a:bodyPr>
          <a:lstStyle/>
          <a:p>
            <a:pPr eaLnBrk="1" fontAlgn="auto" hangingPunct="1">
              <a:spcAft>
                <a:spcPts val="0"/>
              </a:spcAft>
              <a:buFont typeface="Wingdings" pitchFamily="2" charset="2"/>
              <a:buChar char="Ø"/>
              <a:defRPr/>
            </a:pPr>
            <a:r>
              <a:rPr lang="en-IN" sz="2800" dirty="0" smtClean="0"/>
              <a:t>Down Time</a:t>
            </a:r>
          </a:p>
          <a:p>
            <a:pPr marL="0" indent="0" eaLnBrk="1" fontAlgn="auto" hangingPunct="1">
              <a:spcAft>
                <a:spcPts val="0"/>
              </a:spcAft>
              <a:buFontTx/>
              <a:buNone/>
              <a:defRPr/>
            </a:pPr>
            <a:r>
              <a:rPr lang="en-IN" sz="2800" dirty="0"/>
              <a:t>	</a:t>
            </a:r>
            <a:r>
              <a:rPr lang="en-IN" sz="2800" dirty="0" smtClean="0"/>
              <a:t>- Technical outage, Internet connection offline</a:t>
            </a:r>
          </a:p>
          <a:p>
            <a:pPr eaLnBrk="1" fontAlgn="auto" hangingPunct="1">
              <a:spcAft>
                <a:spcPts val="0"/>
              </a:spcAft>
              <a:buFont typeface="Wingdings" pitchFamily="2" charset="2"/>
              <a:buChar char="Ø"/>
              <a:defRPr/>
            </a:pPr>
            <a:r>
              <a:rPr lang="en-IN" sz="2800" dirty="0" smtClean="0"/>
              <a:t>Security</a:t>
            </a:r>
          </a:p>
          <a:p>
            <a:pPr marL="0" indent="0" eaLnBrk="1" fontAlgn="auto" hangingPunct="1">
              <a:spcAft>
                <a:spcPts val="0"/>
              </a:spcAft>
              <a:buFontTx/>
              <a:buNone/>
              <a:defRPr/>
            </a:pPr>
            <a:r>
              <a:rPr lang="en-IN" sz="2800" dirty="0"/>
              <a:t>	</a:t>
            </a:r>
            <a:r>
              <a:rPr lang="en-IN" sz="2800" dirty="0" smtClean="0"/>
              <a:t>- Hackers</a:t>
            </a:r>
          </a:p>
          <a:p>
            <a:pPr eaLnBrk="1" fontAlgn="auto" hangingPunct="1">
              <a:spcAft>
                <a:spcPts val="0"/>
              </a:spcAft>
              <a:buFont typeface="Wingdings" pitchFamily="2" charset="2"/>
              <a:buChar char="Ø"/>
              <a:defRPr/>
            </a:pPr>
            <a:r>
              <a:rPr lang="en-IN" sz="2800" dirty="0" smtClean="0"/>
              <a:t>Vendor Lock-in</a:t>
            </a:r>
          </a:p>
          <a:p>
            <a:pPr marL="457200" lvl="1" indent="0" eaLnBrk="1" fontAlgn="auto" hangingPunct="1">
              <a:spcAft>
                <a:spcPts val="0"/>
              </a:spcAft>
              <a:buFontTx/>
              <a:buNone/>
              <a:defRPr/>
            </a:pPr>
            <a:r>
              <a:rPr lang="en-IN" dirty="0"/>
              <a:t>	</a:t>
            </a:r>
            <a:r>
              <a:rPr lang="en-IN" dirty="0" smtClean="0"/>
              <a:t>- Migrate Services</a:t>
            </a:r>
          </a:p>
          <a:p>
            <a:pPr eaLnBrk="1" fontAlgn="auto" hangingPunct="1">
              <a:spcAft>
                <a:spcPts val="0"/>
              </a:spcAft>
              <a:buFont typeface="Wingdings" pitchFamily="2" charset="2"/>
              <a:buChar char="Ø"/>
              <a:defRPr/>
            </a:pPr>
            <a:r>
              <a:rPr lang="en-IN" sz="2800" dirty="0" smtClean="0"/>
              <a:t>Limited Control</a:t>
            </a:r>
          </a:p>
          <a:p>
            <a:pPr marL="457200" lvl="1" indent="0" eaLnBrk="1" fontAlgn="auto" hangingPunct="1">
              <a:spcAft>
                <a:spcPts val="0"/>
              </a:spcAft>
              <a:buFontTx/>
              <a:buNone/>
              <a:defRPr/>
            </a:pPr>
            <a:r>
              <a:rPr lang="en-IN" dirty="0"/>
              <a:t>	</a:t>
            </a:r>
            <a:r>
              <a:rPr lang="en-IN" dirty="0" smtClean="0"/>
              <a:t>- Administrative Controls</a:t>
            </a:r>
          </a:p>
          <a:p>
            <a:pPr eaLnBrk="1" fontAlgn="auto" hangingPunct="1">
              <a:spcAft>
                <a:spcPts val="0"/>
              </a:spcAft>
              <a:buFont typeface="Wingdings" pitchFamily="2" charset="2"/>
              <a:buChar char="Ø"/>
              <a:defRPr/>
            </a:pPr>
            <a:endParaRPr lang="en-IN" sz="2800" dirty="0"/>
          </a:p>
        </p:txBody>
      </p:sp>
      <p:sp>
        <p:nvSpPr>
          <p:cNvPr id="2662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8FA4A862-71F5-4189-9515-59B86A63157D}" type="slidenum">
              <a:rPr lang="en-US" altLang="en-US" sz="1400"/>
              <a:pPr algn="r" eaLnBrk="1" hangingPunct="1"/>
              <a:t>29</a:t>
            </a:fld>
            <a:endParaRPr lang="en-US" altLang="en-US" sz="1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dirty="0" smtClean="0"/>
              <a:t>Computing</a:t>
            </a:r>
          </a:p>
        </p:txBody>
      </p:sp>
      <p:sp>
        <p:nvSpPr>
          <p:cNvPr id="3075" name="Content Placeholder 2"/>
          <p:cNvSpPr>
            <a:spLocks noGrp="1"/>
          </p:cNvSpPr>
          <p:nvPr>
            <p:ph idx="1"/>
          </p:nvPr>
        </p:nvSpPr>
        <p:spPr>
          <a:xfrm>
            <a:off x="457200" y="1143000"/>
            <a:ext cx="8229600" cy="4983163"/>
          </a:xfrm>
        </p:spPr>
        <p:txBody>
          <a:bodyPr>
            <a:normAutofit/>
          </a:bodyPr>
          <a:lstStyle/>
          <a:p>
            <a:r>
              <a:rPr lang="en-US" sz="2000" dirty="0" smtClean="0"/>
              <a:t>Computing – Compute – Meaning – Calculate</a:t>
            </a:r>
          </a:p>
          <a:p>
            <a:r>
              <a:rPr lang="en-US" sz="2000" dirty="0" smtClean="0"/>
              <a:t>Compute – Latin Word</a:t>
            </a:r>
          </a:p>
          <a:p>
            <a:r>
              <a:rPr lang="en-US" sz="2000" dirty="0" smtClean="0">
                <a:latin typeface="Arial" pitchFamily="34" charset="0"/>
                <a:cs typeface="Arial" pitchFamily="34" charset="0"/>
              </a:rPr>
              <a:t>COMPUTER = Arithmetical Logical Unit (ALU) +  Control Unit (CU)</a:t>
            </a:r>
            <a:endParaRPr lang="en-US" sz="2000" dirty="0" smtClean="0"/>
          </a:p>
          <a:p>
            <a:r>
              <a:rPr lang="en-US" sz="2000" dirty="0" smtClean="0"/>
              <a:t>Perform some Computation by accepting Input, Storing , Processing and displaying results.</a:t>
            </a:r>
          </a:p>
          <a:p>
            <a:r>
              <a:rPr lang="en-US" sz="2000" dirty="0" smtClean="0"/>
              <a:t>If we want to perform computation we need Resources.</a:t>
            </a:r>
          </a:p>
          <a:p>
            <a:r>
              <a:rPr lang="en-US" sz="2000" dirty="0" smtClean="0"/>
              <a:t>Resources include servers, operating systems, networks, software, applications, and storage equipment.</a:t>
            </a:r>
          </a:p>
          <a:p>
            <a:r>
              <a:rPr lang="en-US" sz="2000" dirty="0" smtClean="0"/>
              <a:t>For examples of if an application that you want to compute is a small one then an individual Computer Resource itself sufficient to perform it.</a:t>
            </a:r>
          </a:p>
          <a:p>
            <a:r>
              <a:rPr lang="en-US" sz="2000" dirty="0" smtClean="0"/>
              <a:t>If an application is of scientific, mathematical, and academic problems like drug discovery, economic forecasting, seismic analysis back office data processing in support of e-commerce .</a:t>
            </a:r>
          </a:p>
          <a:p>
            <a:endParaRPr lang="en-US" sz="2400" dirty="0" smtClean="0"/>
          </a:p>
        </p:txBody>
      </p:sp>
      <p:pic>
        <p:nvPicPr>
          <p:cNvPr id="3076" name="Picture 6" descr="EmailCloud_image.png"/>
          <p:cNvPicPr>
            <a:picLocks noChangeAspect="1"/>
          </p:cNvPicPr>
          <p:nvPr/>
        </p:nvPicPr>
        <p:blipFill>
          <a:blip r:embed="rId3" cstate="print"/>
          <a:srcRect/>
          <a:stretch>
            <a:fillRect/>
          </a:stretch>
        </p:blipFill>
        <p:spPr bwMode="auto">
          <a:xfrm>
            <a:off x="7848600" y="5638800"/>
            <a:ext cx="1100138" cy="100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a:xfrm>
            <a:off x="218599" y="270035"/>
            <a:ext cx="8695373" cy="812958"/>
          </a:xfrm>
        </p:spPr>
        <p:txBody>
          <a:bodyPr lIns="0" tIns="0" rIns="0" bIns="0" anchor="t"/>
          <a:lstStyle/>
          <a:p>
            <a:pPr algn="l" eaLnBrk="1" hangingPunct="1">
              <a:lnSpc>
                <a:spcPct val="95000"/>
              </a:lnSpc>
            </a:pPr>
            <a:r>
              <a:rPr lang="en-US" sz="3900" dirty="0" smtClean="0">
                <a:solidFill>
                  <a:srgbClr val="000000"/>
                </a:solidFill>
                <a:latin typeface="Arial" pitchFamily="34" charset="0"/>
              </a:rPr>
              <a:t>Cloud Computing - Key Components</a:t>
            </a:r>
          </a:p>
        </p:txBody>
      </p:sp>
      <p:sp>
        <p:nvSpPr>
          <p:cNvPr id="11267" name="Rectangle 2"/>
          <p:cNvSpPr>
            <a:spLocks noGrp="1" noChangeArrowheads="1"/>
          </p:cNvSpPr>
          <p:nvPr>
            <p:ph type="body" idx="1"/>
          </p:nvPr>
        </p:nvSpPr>
        <p:spPr>
          <a:xfrm>
            <a:off x="221457" y="1645920"/>
            <a:ext cx="8689658" cy="4937760"/>
          </a:xfrm>
        </p:spPr>
        <p:txBody>
          <a:bodyPr lIns="0" tIns="0" rIns="0" bIns="0"/>
          <a:lstStyle/>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Pay as you go</a:t>
            </a:r>
            <a:endParaRPr lang="en-US" dirty="0" smtClean="0"/>
          </a:p>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Access from anywhere, anytime, any device</a:t>
            </a:r>
            <a:endParaRPr lang="en-US" dirty="0" smtClean="0"/>
          </a:p>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Economy of scale</a:t>
            </a:r>
            <a:endParaRPr lang="en-US" dirty="0" smtClean="0"/>
          </a:p>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Flexibility</a:t>
            </a:r>
            <a:endParaRPr lang="en-US" dirty="0" smtClean="0"/>
          </a:p>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Expertly Managed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rmAutofit fontScale="90000"/>
          </a:bodyPr>
          <a:lstStyle/>
          <a:p>
            <a:pPr eaLnBrk="1" fontAlgn="auto" hangingPunct="1">
              <a:spcAft>
                <a:spcPts val="0"/>
              </a:spcAft>
              <a:defRPr/>
            </a:pPr>
            <a:r>
              <a:rPr lang="en-US" dirty="0" smtClean="0"/>
              <a:t>              Cloud Components</a:t>
            </a:r>
            <a:br>
              <a:rPr lang="en-US" dirty="0" smtClean="0"/>
            </a:br>
            <a:endParaRPr lang="en-IN" dirty="0" smtClean="0"/>
          </a:p>
        </p:txBody>
      </p:sp>
      <p:pic>
        <p:nvPicPr>
          <p:cNvPr id="27651" name="Content Placeholder 5" descr="C:\Users\Munjal Shah\Desktop\351px-CloudComputingStackLarge.svg.png"/>
          <p:cNvPicPr>
            <a:picLocks noGrp="1" noChangeAspect="1" noChangeArrowheads="1"/>
          </p:cNvPicPr>
          <p:nvPr>
            <p:ph idx="1"/>
          </p:nvPr>
        </p:nvPicPr>
        <p:blipFill>
          <a:blip r:embed="rId2" cstate="print"/>
          <a:srcRect/>
          <a:stretch>
            <a:fillRect/>
          </a:stretch>
        </p:blipFill>
        <p:spPr>
          <a:xfrm>
            <a:off x="2595563" y="1862138"/>
            <a:ext cx="3343275" cy="4276725"/>
          </a:xfrm>
          <a:noFill/>
        </p:spPr>
      </p:pic>
      <p:sp>
        <p:nvSpPr>
          <p:cNvPr id="2765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2422D870-43B5-4884-868F-BA5DC02DF449}" type="slidenum">
              <a:rPr lang="en-US" altLang="en-US" sz="1400"/>
              <a:pPr algn="r" eaLnBrk="1" hangingPunct="1"/>
              <a:t>31</a:t>
            </a:fld>
            <a:endParaRPr lang="en-US" altLang="en-US" sz="1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685800" y="457200"/>
            <a:ext cx="7772400" cy="838200"/>
          </a:xfrm>
        </p:spPr>
        <p:txBody>
          <a:bodyPr/>
          <a:lstStyle/>
          <a:p>
            <a:pPr eaLnBrk="1" fontAlgn="auto" hangingPunct="1">
              <a:spcAft>
                <a:spcPts val="0"/>
              </a:spcAft>
              <a:defRPr/>
            </a:pPr>
            <a:r>
              <a:rPr lang="en-US" dirty="0" smtClean="0"/>
              <a:t>           Cloud Components</a:t>
            </a:r>
            <a:endParaRPr lang="en-IN" dirty="0" smtClean="0"/>
          </a:p>
        </p:txBody>
      </p:sp>
      <p:sp>
        <p:nvSpPr>
          <p:cNvPr id="3" name="Content Placeholder 2"/>
          <p:cNvSpPr>
            <a:spLocks noGrp="1"/>
          </p:cNvSpPr>
          <p:nvPr>
            <p:ph idx="1"/>
          </p:nvPr>
        </p:nvSpPr>
        <p:spPr/>
        <p:txBody>
          <a:bodyPr rtlCol="0">
            <a:normAutofit/>
          </a:bodyPr>
          <a:lstStyle/>
          <a:p>
            <a:pPr marL="0" indent="0" eaLnBrk="1" fontAlgn="auto" hangingPunct="1">
              <a:spcAft>
                <a:spcPts val="0"/>
              </a:spcAft>
              <a:buFontTx/>
              <a:buNone/>
              <a:defRPr/>
            </a:pPr>
            <a:r>
              <a:rPr lang="en-US" sz="2000" b="1" dirty="0" smtClean="0"/>
              <a:t>Infrastructure</a:t>
            </a:r>
          </a:p>
          <a:p>
            <a:pPr eaLnBrk="1" fontAlgn="auto" hangingPunct="1">
              <a:spcAft>
                <a:spcPts val="0"/>
              </a:spcAft>
              <a:buFont typeface="Arial" panose="020B0604020202020204" pitchFamily="34" charset="0"/>
              <a:buChar char="•"/>
              <a:defRPr/>
            </a:pPr>
            <a:endParaRPr lang="en-US" sz="2000" i="1" dirty="0" smtClean="0"/>
          </a:p>
          <a:p>
            <a:pPr eaLnBrk="1" fontAlgn="auto" hangingPunct="1">
              <a:spcAft>
                <a:spcPts val="0"/>
              </a:spcAft>
              <a:defRPr/>
            </a:pPr>
            <a:r>
              <a:rPr lang="en-US" sz="2000" i="1" dirty="0" smtClean="0"/>
              <a:t>Cloud infrastructure</a:t>
            </a:r>
            <a:r>
              <a:rPr lang="en-US" sz="2000" dirty="0" smtClean="0"/>
              <a:t>, such as Infrastructure as a service, is the delivery of computer infrastructure, typically a platform virtualization environment, as a service</a:t>
            </a:r>
          </a:p>
          <a:p>
            <a:pPr marL="0" indent="0" eaLnBrk="1" fontAlgn="auto" hangingPunct="1">
              <a:spcAft>
                <a:spcPts val="0"/>
              </a:spcAft>
              <a:buFontTx/>
              <a:buNone/>
              <a:defRPr/>
            </a:pPr>
            <a:endParaRPr lang="en-US" sz="2000" dirty="0" smtClean="0"/>
          </a:p>
          <a:p>
            <a:pPr eaLnBrk="1" fontAlgn="auto" hangingPunct="1">
              <a:spcAft>
                <a:spcPts val="0"/>
              </a:spcAft>
              <a:buFont typeface="Arial" panose="020B0604020202020204" pitchFamily="34" charset="0"/>
              <a:buChar char="•"/>
              <a:defRPr/>
            </a:pPr>
            <a:endParaRPr lang="en-US" sz="2000" baseline="30000" dirty="0" smtClean="0"/>
          </a:p>
          <a:p>
            <a:pPr marL="0" indent="0" eaLnBrk="1" fontAlgn="auto" hangingPunct="1">
              <a:spcAft>
                <a:spcPts val="0"/>
              </a:spcAft>
              <a:buFontTx/>
              <a:buNone/>
              <a:defRPr/>
            </a:pPr>
            <a:r>
              <a:rPr lang="en-US" sz="2000" dirty="0" smtClean="0"/>
              <a:t>For example:</a:t>
            </a:r>
            <a:endParaRPr lang="en-US" sz="2000" baseline="30000" dirty="0" smtClean="0"/>
          </a:p>
          <a:p>
            <a:pPr marL="0" indent="0" eaLnBrk="1" fontAlgn="auto" hangingPunct="1">
              <a:spcAft>
                <a:spcPts val="0"/>
              </a:spcAft>
              <a:buFontTx/>
              <a:buNone/>
              <a:defRPr/>
            </a:pPr>
            <a:r>
              <a:rPr lang="en-US" sz="2000" dirty="0" smtClean="0"/>
              <a:t>	 Full virtualization - </a:t>
            </a:r>
            <a:r>
              <a:rPr lang="en-US" sz="2000" dirty="0" err="1" smtClean="0"/>
              <a:t>eg</a:t>
            </a:r>
            <a:r>
              <a:rPr lang="en-US" sz="2000" dirty="0" smtClean="0"/>
              <a:t>. </a:t>
            </a:r>
            <a:r>
              <a:rPr lang="en-US" sz="2000" dirty="0" err="1" smtClean="0"/>
              <a:t>GoGrid</a:t>
            </a:r>
            <a:endParaRPr lang="en-US" sz="2000" dirty="0" smtClean="0"/>
          </a:p>
          <a:p>
            <a:pPr marL="0" indent="0" eaLnBrk="1" fontAlgn="auto" hangingPunct="1">
              <a:spcAft>
                <a:spcPts val="0"/>
              </a:spcAft>
              <a:buFontTx/>
              <a:buNone/>
              <a:defRPr/>
            </a:pPr>
            <a:r>
              <a:rPr lang="en-US" sz="2000" dirty="0"/>
              <a:t>	</a:t>
            </a:r>
            <a:r>
              <a:rPr lang="en-US" sz="2000" dirty="0" smtClean="0"/>
              <a:t> Grid computing – </a:t>
            </a:r>
            <a:r>
              <a:rPr lang="en-US" sz="2000" dirty="0" err="1" smtClean="0"/>
              <a:t>eg</a:t>
            </a:r>
            <a:r>
              <a:rPr lang="en-US" sz="2000" dirty="0" smtClean="0"/>
              <a:t>. Sun Grid</a:t>
            </a:r>
          </a:p>
          <a:p>
            <a:pPr marL="0" indent="0" eaLnBrk="1" fontAlgn="auto" hangingPunct="1">
              <a:spcAft>
                <a:spcPts val="0"/>
              </a:spcAft>
              <a:buFontTx/>
              <a:buNone/>
              <a:defRPr/>
            </a:pPr>
            <a:r>
              <a:rPr lang="en-US" sz="2000" dirty="0"/>
              <a:t>	</a:t>
            </a:r>
            <a:r>
              <a:rPr lang="en-US" sz="2000" dirty="0" smtClean="0"/>
              <a:t> Compute  - </a:t>
            </a:r>
            <a:r>
              <a:rPr lang="en-US" sz="2000" dirty="0" err="1" smtClean="0"/>
              <a:t>eg</a:t>
            </a:r>
            <a:r>
              <a:rPr lang="en-US" sz="2000" dirty="0" smtClean="0"/>
              <a:t>. Amazon Elastic Compute Cloud</a:t>
            </a:r>
          </a:p>
          <a:p>
            <a:pPr marL="0" indent="0" eaLnBrk="1" fontAlgn="auto" hangingPunct="1">
              <a:spcAft>
                <a:spcPts val="0"/>
              </a:spcAft>
              <a:buFontTx/>
              <a:buNone/>
              <a:defRPr/>
            </a:pPr>
            <a:endParaRPr lang="en-US" sz="2000" dirty="0" smtClean="0"/>
          </a:p>
          <a:p>
            <a:pPr marL="0" indent="0" eaLnBrk="1" fontAlgn="auto" hangingPunct="1">
              <a:spcAft>
                <a:spcPts val="0"/>
              </a:spcAft>
              <a:buFontTx/>
              <a:buNone/>
              <a:defRPr/>
            </a:pPr>
            <a:endParaRPr lang="en-IN" sz="2000" dirty="0"/>
          </a:p>
        </p:txBody>
      </p:sp>
      <p:sp>
        <p:nvSpPr>
          <p:cNvPr id="2970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CCBE79C2-259D-4A03-9B84-8AA47F28413E}" type="slidenum">
              <a:rPr lang="en-US" altLang="en-US" sz="1400"/>
              <a:pPr algn="r" eaLnBrk="1" hangingPunct="1"/>
              <a:t>32</a:t>
            </a:fld>
            <a:endParaRPr lang="en-US" altLang="en-US" sz="14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457200"/>
            <a:ext cx="7772400" cy="838200"/>
          </a:xfrm>
        </p:spPr>
        <p:txBody>
          <a:bodyPr/>
          <a:lstStyle/>
          <a:p>
            <a:pPr eaLnBrk="1" fontAlgn="auto" hangingPunct="1">
              <a:spcAft>
                <a:spcPts val="0"/>
              </a:spcAft>
              <a:defRPr/>
            </a:pPr>
            <a:r>
              <a:rPr lang="en-US" smtClean="0"/>
              <a:t>Cloud Components</a:t>
            </a:r>
            <a:endParaRPr lang="en-IN" smtClean="0"/>
          </a:p>
        </p:txBody>
      </p:sp>
      <p:sp>
        <p:nvSpPr>
          <p:cNvPr id="3" name="Content Placeholder 2"/>
          <p:cNvSpPr>
            <a:spLocks noGrp="1"/>
          </p:cNvSpPr>
          <p:nvPr>
            <p:ph idx="1"/>
          </p:nvPr>
        </p:nvSpPr>
        <p:spPr>
          <a:xfrm>
            <a:off x="685800" y="1828800"/>
            <a:ext cx="7772400" cy="4267200"/>
          </a:xfrm>
        </p:spPr>
        <p:txBody>
          <a:bodyPr rtlCol="0">
            <a:normAutofit/>
          </a:bodyPr>
          <a:lstStyle/>
          <a:p>
            <a:pPr marL="0" indent="0" eaLnBrk="1" fontAlgn="auto" hangingPunct="1">
              <a:spcAft>
                <a:spcPts val="0"/>
              </a:spcAft>
              <a:buFontTx/>
              <a:buNone/>
              <a:defRPr/>
            </a:pPr>
            <a:r>
              <a:rPr lang="en-US" sz="2400" b="1" dirty="0" smtClean="0"/>
              <a:t>Storage</a:t>
            </a:r>
          </a:p>
          <a:p>
            <a:pPr eaLnBrk="1" fontAlgn="auto" hangingPunct="1">
              <a:spcAft>
                <a:spcPts val="0"/>
              </a:spcAft>
              <a:buFont typeface="Arial" panose="020B0604020202020204" pitchFamily="34" charset="0"/>
              <a:buChar char="•"/>
              <a:defRPr/>
            </a:pPr>
            <a:endParaRPr lang="en-US" sz="2000" b="1" dirty="0" smtClean="0"/>
          </a:p>
          <a:p>
            <a:pPr eaLnBrk="1" fontAlgn="auto" hangingPunct="1">
              <a:spcAft>
                <a:spcPts val="0"/>
              </a:spcAft>
              <a:buFont typeface="Arial" panose="020B0604020202020204" pitchFamily="34" charset="0"/>
              <a:buChar char="•"/>
              <a:defRPr/>
            </a:pPr>
            <a:r>
              <a:rPr lang="en-US" sz="2000" i="1" dirty="0" smtClean="0"/>
              <a:t>Cloud storage</a:t>
            </a:r>
            <a:r>
              <a:rPr lang="en-US" sz="2000" dirty="0" smtClean="0"/>
              <a:t> involves the delivery of data storage as a service including database-like services, often billed on a utility computing basis, e.g., per gigabyte per month.</a:t>
            </a:r>
          </a:p>
          <a:p>
            <a:pPr marL="0" indent="0" eaLnBrk="1" fontAlgn="auto" hangingPunct="1">
              <a:spcAft>
                <a:spcPts val="0"/>
              </a:spcAft>
              <a:buFontTx/>
              <a:buNone/>
              <a:defRPr/>
            </a:pPr>
            <a:endParaRPr lang="en-US" sz="2000" dirty="0"/>
          </a:p>
          <a:p>
            <a:pPr marL="0" indent="0" eaLnBrk="1" fontAlgn="auto" hangingPunct="1">
              <a:spcAft>
                <a:spcPts val="0"/>
              </a:spcAft>
              <a:buFontTx/>
              <a:buNone/>
              <a:defRPr/>
            </a:pPr>
            <a:r>
              <a:rPr lang="en-US" sz="2000" dirty="0" smtClean="0"/>
              <a:t>For example:</a:t>
            </a:r>
          </a:p>
          <a:p>
            <a:pPr marL="0" indent="0" eaLnBrk="1" fontAlgn="auto" hangingPunct="1">
              <a:spcAft>
                <a:spcPts val="0"/>
              </a:spcAft>
              <a:buFontTx/>
              <a:buNone/>
              <a:defRPr/>
            </a:pPr>
            <a:r>
              <a:rPr lang="en-US" sz="2000" dirty="0" smtClean="0"/>
              <a:t>	Database  - Amazon </a:t>
            </a:r>
            <a:r>
              <a:rPr lang="en-US" sz="2000" dirty="0" err="1" smtClean="0"/>
              <a:t>SimpleDB</a:t>
            </a:r>
            <a:endParaRPr lang="en-US" sz="2000" dirty="0" smtClean="0"/>
          </a:p>
          <a:p>
            <a:pPr marL="0" indent="0" eaLnBrk="1" fontAlgn="auto" hangingPunct="1">
              <a:spcAft>
                <a:spcPts val="0"/>
              </a:spcAft>
              <a:buFontTx/>
              <a:buNone/>
              <a:defRPr/>
            </a:pPr>
            <a:r>
              <a:rPr lang="en-US" sz="2000" dirty="0" smtClean="0"/>
              <a:t>	Web service - Amazon Simple Storage Service,  </a:t>
            </a:r>
            <a:r>
              <a:rPr lang="en-US" sz="2000" dirty="0" err="1" smtClean="0"/>
              <a:t>Nirvanix</a:t>
            </a:r>
            <a:r>
              <a:rPr lang="en-US" sz="2000" dirty="0" smtClean="0"/>
              <a:t> </a:t>
            </a:r>
          </a:p>
          <a:p>
            <a:pPr marL="0" indent="0" eaLnBrk="1" fontAlgn="auto" hangingPunct="1">
              <a:spcAft>
                <a:spcPts val="0"/>
              </a:spcAft>
              <a:buFontTx/>
              <a:buNone/>
              <a:defRPr/>
            </a:pPr>
            <a:endParaRPr lang="en-US" sz="2000" dirty="0" smtClean="0"/>
          </a:p>
          <a:p>
            <a:pPr marL="0" indent="0" eaLnBrk="1" fontAlgn="auto" hangingPunct="1">
              <a:spcAft>
                <a:spcPts val="0"/>
              </a:spcAft>
              <a:buFontTx/>
              <a:buNone/>
              <a:defRPr/>
            </a:pPr>
            <a:endParaRPr lang="en-US" sz="2000" dirty="0" smtClean="0"/>
          </a:p>
          <a:p>
            <a:pPr marL="0" indent="0" eaLnBrk="1" fontAlgn="auto" hangingPunct="1">
              <a:spcAft>
                <a:spcPts val="0"/>
              </a:spcAft>
              <a:buFontTx/>
              <a:buNone/>
              <a:defRPr/>
            </a:pPr>
            <a:endParaRPr lang="en-US" sz="2400" b="1" dirty="0" smtClean="0"/>
          </a:p>
        </p:txBody>
      </p:sp>
      <p:sp>
        <p:nvSpPr>
          <p:cNvPr id="3379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448B47D4-9634-4718-A8F5-EE990C0D0339}" type="slidenum">
              <a:rPr lang="en-US" altLang="en-US" sz="1400"/>
              <a:pPr algn="r" eaLnBrk="1" hangingPunct="1"/>
              <a:t>33</a:t>
            </a:fld>
            <a:endParaRPr lang="en-US" altLang="en-US" sz="14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685800" y="457200"/>
            <a:ext cx="7772400" cy="838200"/>
          </a:xfrm>
        </p:spPr>
        <p:txBody>
          <a:bodyPr/>
          <a:lstStyle/>
          <a:p>
            <a:pPr eaLnBrk="1" fontAlgn="auto" hangingPunct="1">
              <a:spcAft>
                <a:spcPts val="0"/>
              </a:spcAft>
              <a:defRPr/>
            </a:pPr>
            <a:r>
              <a:rPr lang="en-US" smtClean="0"/>
              <a:t>Cloud Components</a:t>
            </a:r>
            <a:endParaRPr lang="en-IN" smtClean="0"/>
          </a:p>
        </p:txBody>
      </p:sp>
      <p:sp>
        <p:nvSpPr>
          <p:cNvPr id="3" name="Content Placeholder 2"/>
          <p:cNvSpPr>
            <a:spLocks noGrp="1"/>
          </p:cNvSpPr>
          <p:nvPr>
            <p:ph idx="1"/>
          </p:nvPr>
        </p:nvSpPr>
        <p:spPr>
          <a:xfrm>
            <a:off x="685800" y="1828800"/>
            <a:ext cx="7772400" cy="4267200"/>
          </a:xfrm>
        </p:spPr>
        <p:txBody>
          <a:bodyPr rtlCol="0">
            <a:normAutofit lnSpcReduction="10000"/>
          </a:bodyPr>
          <a:lstStyle/>
          <a:p>
            <a:pPr marL="0" indent="0" eaLnBrk="1" fontAlgn="auto" hangingPunct="1">
              <a:spcAft>
                <a:spcPts val="0"/>
              </a:spcAft>
              <a:buFontTx/>
              <a:buNone/>
              <a:defRPr/>
            </a:pPr>
            <a:r>
              <a:rPr lang="en-US" sz="2400" b="1" dirty="0" smtClean="0"/>
              <a:t>Platform</a:t>
            </a:r>
          </a:p>
          <a:p>
            <a:pPr marL="0" indent="0" eaLnBrk="1" fontAlgn="auto" hangingPunct="1">
              <a:spcAft>
                <a:spcPts val="0"/>
              </a:spcAft>
              <a:buFontTx/>
              <a:buNone/>
              <a:defRPr/>
            </a:pPr>
            <a:endParaRPr lang="en-US" sz="2400" b="1" dirty="0" smtClean="0"/>
          </a:p>
          <a:p>
            <a:pPr eaLnBrk="1" fontAlgn="auto" hangingPunct="1">
              <a:spcAft>
                <a:spcPts val="0"/>
              </a:spcAft>
              <a:buFont typeface="Arial" panose="020B0604020202020204" pitchFamily="34" charset="0"/>
              <a:buChar char="•"/>
              <a:defRPr/>
            </a:pPr>
            <a:r>
              <a:rPr lang="en-US" sz="2000" dirty="0" smtClean="0"/>
              <a:t>A </a:t>
            </a:r>
            <a:r>
              <a:rPr lang="en-US" sz="2000" i="1" dirty="0" smtClean="0"/>
              <a:t>cloud platform</a:t>
            </a:r>
            <a:r>
              <a:rPr lang="en-US" sz="2000" dirty="0" smtClean="0"/>
              <a:t>, such as Platform as a service, the delivery of a computing platform, and/or solution stack as a service facilitates deployment of applications without the cost and complexity of buying and managing the underlying hardware and software layers.</a:t>
            </a:r>
          </a:p>
          <a:p>
            <a:pPr marL="0" indent="0" eaLnBrk="1" fontAlgn="auto" hangingPunct="1">
              <a:spcAft>
                <a:spcPts val="0"/>
              </a:spcAft>
              <a:buFontTx/>
              <a:buNone/>
              <a:defRPr/>
            </a:pPr>
            <a:r>
              <a:rPr lang="en-US" sz="2000" dirty="0" smtClean="0"/>
              <a:t>For example:</a:t>
            </a:r>
          </a:p>
          <a:p>
            <a:pPr marL="0" indent="0" eaLnBrk="1" fontAlgn="auto" hangingPunct="1">
              <a:spcAft>
                <a:spcPts val="0"/>
              </a:spcAft>
              <a:buFontTx/>
              <a:buNone/>
              <a:defRPr/>
            </a:pPr>
            <a:r>
              <a:rPr lang="en-US" sz="2000" dirty="0" smtClean="0"/>
              <a:t>	Web application frameworks,</a:t>
            </a:r>
          </a:p>
          <a:p>
            <a:pPr marL="0" indent="0" eaLnBrk="1" fontAlgn="auto" hangingPunct="1">
              <a:spcAft>
                <a:spcPts val="0"/>
              </a:spcAft>
              <a:buFontTx/>
              <a:buNone/>
              <a:defRPr/>
            </a:pPr>
            <a:r>
              <a:rPr lang="en-US" sz="2000" dirty="0"/>
              <a:t>	</a:t>
            </a:r>
            <a:r>
              <a:rPr lang="en-US" sz="2000" dirty="0" smtClean="0"/>
              <a:t>	Ajax (</a:t>
            </a:r>
            <a:r>
              <a:rPr lang="en-US" sz="2000" dirty="0" err="1" smtClean="0"/>
              <a:t>Caspio</a:t>
            </a:r>
            <a:r>
              <a:rPr lang="en-US" sz="2000" dirty="0" smtClean="0"/>
              <a:t>)</a:t>
            </a:r>
          </a:p>
          <a:p>
            <a:pPr marL="0" indent="0" eaLnBrk="1" fontAlgn="auto" hangingPunct="1">
              <a:spcAft>
                <a:spcPts val="0"/>
              </a:spcAft>
              <a:buFontTx/>
              <a:buNone/>
              <a:defRPr/>
            </a:pPr>
            <a:r>
              <a:rPr lang="en-US" sz="2000" dirty="0"/>
              <a:t>	</a:t>
            </a:r>
            <a:r>
              <a:rPr lang="en-US" sz="2000" dirty="0" smtClean="0"/>
              <a:t>	Python </a:t>
            </a:r>
            <a:r>
              <a:rPr lang="en-US" sz="2000" dirty="0" err="1" smtClean="0"/>
              <a:t>Django</a:t>
            </a:r>
            <a:r>
              <a:rPr lang="en-US" sz="2000" dirty="0" smtClean="0"/>
              <a:t> (Google App Engine)</a:t>
            </a:r>
          </a:p>
          <a:p>
            <a:pPr marL="0" indent="0" eaLnBrk="1" fontAlgn="auto" hangingPunct="1">
              <a:spcAft>
                <a:spcPts val="0"/>
              </a:spcAft>
              <a:buFontTx/>
              <a:buNone/>
              <a:defRPr/>
            </a:pPr>
            <a:r>
              <a:rPr lang="en-US" sz="2000" dirty="0" smtClean="0"/>
              <a:t>	Web hosting,</a:t>
            </a:r>
          </a:p>
          <a:p>
            <a:pPr marL="0" indent="0" eaLnBrk="1" fontAlgn="auto" hangingPunct="1">
              <a:spcAft>
                <a:spcPts val="0"/>
              </a:spcAft>
              <a:buFontTx/>
              <a:buNone/>
              <a:defRPr/>
            </a:pPr>
            <a:r>
              <a:rPr lang="en-US" sz="2000" dirty="0"/>
              <a:t>	</a:t>
            </a:r>
            <a:r>
              <a:rPr lang="en-US" sz="2000" dirty="0" smtClean="0"/>
              <a:t>	</a:t>
            </a:r>
            <a:r>
              <a:rPr lang="en-US" sz="2000" dirty="0" err="1" smtClean="0"/>
              <a:t>Mosso</a:t>
            </a:r>
            <a:endParaRPr lang="en-US" sz="2000" dirty="0" smtClean="0"/>
          </a:p>
          <a:p>
            <a:pPr marL="0" indent="0" eaLnBrk="1" fontAlgn="auto" hangingPunct="1">
              <a:spcAft>
                <a:spcPts val="0"/>
              </a:spcAft>
              <a:buFontTx/>
              <a:buNone/>
              <a:defRPr/>
            </a:pPr>
            <a:endParaRPr lang="en-US" sz="2000" dirty="0" smtClean="0"/>
          </a:p>
          <a:p>
            <a:pPr marL="0" indent="0" eaLnBrk="1" fontAlgn="auto" hangingPunct="1">
              <a:spcAft>
                <a:spcPts val="0"/>
              </a:spcAft>
              <a:buFontTx/>
              <a:buNone/>
              <a:defRPr/>
            </a:pPr>
            <a:endParaRPr lang="en-US" sz="2000" dirty="0" smtClean="0"/>
          </a:p>
          <a:p>
            <a:pPr marL="0" indent="0" eaLnBrk="1" fontAlgn="auto" hangingPunct="1">
              <a:spcAft>
                <a:spcPts val="0"/>
              </a:spcAft>
              <a:buFontTx/>
              <a:buNone/>
              <a:defRPr/>
            </a:pPr>
            <a:endParaRPr lang="en-US" sz="2400" b="1" dirty="0" smtClean="0"/>
          </a:p>
        </p:txBody>
      </p:sp>
      <p:sp>
        <p:nvSpPr>
          <p:cNvPr id="3174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0AC7FA2F-737E-4ED9-94FF-14DA79753525}" type="slidenum">
              <a:rPr lang="en-US" altLang="en-US" sz="1400"/>
              <a:pPr algn="r" eaLnBrk="1" hangingPunct="1"/>
              <a:t>34</a:t>
            </a:fld>
            <a:endParaRPr lang="en-US" altLang="en-US" sz="14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5800" y="457200"/>
            <a:ext cx="7772400" cy="838200"/>
          </a:xfrm>
        </p:spPr>
        <p:txBody>
          <a:bodyPr/>
          <a:lstStyle/>
          <a:p>
            <a:pPr eaLnBrk="1" fontAlgn="auto" hangingPunct="1">
              <a:spcAft>
                <a:spcPts val="0"/>
              </a:spcAft>
              <a:defRPr/>
            </a:pPr>
            <a:r>
              <a:rPr lang="en-US" dirty="0" smtClean="0"/>
              <a:t>           Cloud Components</a:t>
            </a:r>
            <a:endParaRPr lang="en-IN" dirty="0" smtClean="0"/>
          </a:p>
        </p:txBody>
      </p:sp>
      <p:sp>
        <p:nvSpPr>
          <p:cNvPr id="3" name="Content Placeholder 2"/>
          <p:cNvSpPr>
            <a:spLocks noGrp="1"/>
          </p:cNvSpPr>
          <p:nvPr>
            <p:ph idx="1"/>
          </p:nvPr>
        </p:nvSpPr>
        <p:spPr/>
        <p:txBody>
          <a:bodyPr rtlCol="0">
            <a:normAutofit/>
          </a:bodyPr>
          <a:lstStyle/>
          <a:p>
            <a:pPr marL="0" indent="0" eaLnBrk="1" fontAlgn="auto" hangingPunct="1">
              <a:spcAft>
                <a:spcPts val="0"/>
              </a:spcAft>
              <a:buFontTx/>
              <a:buNone/>
              <a:defRPr/>
            </a:pPr>
            <a:r>
              <a:rPr lang="en-US" sz="2400" b="1" dirty="0" smtClean="0"/>
              <a:t>Application</a:t>
            </a:r>
          </a:p>
          <a:p>
            <a:pPr eaLnBrk="1" fontAlgn="auto" hangingPunct="1">
              <a:spcAft>
                <a:spcPts val="0"/>
              </a:spcAft>
              <a:buFont typeface="Arial" panose="020B0604020202020204" pitchFamily="34" charset="0"/>
              <a:buChar char="•"/>
              <a:defRPr/>
            </a:pPr>
            <a:endParaRPr lang="en-US" sz="2000" dirty="0" smtClean="0"/>
          </a:p>
          <a:p>
            <a:pPr eaLnBrk="1" fontAlgn="auto" hangingPunct="1">
              <a:spcAft>
                <a:spcPts val="0"/>
              </a:spcAft>
              <a:buFont typeface="Arial" panose="020B0604020202020204" pitchFamily="34" charset="0"/>
              <a:buChar char="•"/>
              <a:defRPr/>
            </a:pPr>
            <a:r>
              <a:rPr lang="en-US" sz="2000" dirty="0" smtClean="0"/>
              <a:t>A </a:t>
            </a:r>
            <a:r>
              <a:rPr lang="en-US" sz="2000" i="1" dirty="0" smtClean="0"/>
              <a:t>cloud application</a:t>
            </a:r>
            <a:r>
              <a:rPr lang="en-US" sz="2000" dirty="0" smtClean="0"/>
              <a:t> leverages the Cloud in Software Architecture, often eliminating the need to install and run the application on the customer's own computer, thus preventing the burden of software maintenance, ongoing operation, and support. </a:t>
            </a:r>
          </a:p>
          <a:p>
            <a:pPr eaLnBrk="1" fontAlgn="auto" hangingPunct="1">
              <a:spcAft>
                <a:spcPts val="0"/>
              </a:spcAft>
              <a:buFont typeface="Arial" panose="020B0604020202020204" pitchFamily="34" charset="0"/>
              <a:buChar char="•"/>
              <a:defRPr/>
            </a:pPr>
            <a:endParaRPr lang="en-US" sz="2000" dirty="0" smtClean="0"/>
          </a:p>
          <a:p>
            <a:pPr marL="0" indent="0" eaLnBrk="1" fontAlgn="auto" hangingPunct="1">
              <a:spcAft>
                <a:spcPts val="0"/>
              </a:spcAft>
              <a:buFontTx/>
              <a:buNone/>
              <a:defRPr/>
            </a:pPr>
            <a:r>
              <a:rPr lang="en-US" sz="2000" dirty="0" smtClean="0"/>
              <a:t>	Web Application </a:t>
            </a:r>
            <a:r>
              <a:rPr lang="en-US" sz="2000" dirty="0" smtClean="0">
                <a:hlinkClick r:id="rId2" tooltip="Facebook"/>
              </a:rPr>
              <a:t>–</a:t>
            </a:r>
            <a:r>
              <a:rPr lang="en-US" sz="2000" dirty="0" smtClean="0"/>
              <a:t> </a:t>
            </a:r>
            <a:r>
              <a:rPr lang="en-US" sz="2000" dirty="0" err="1" smtClean="0"/>
              <a:t>eg</a:t>
            </a:r>
            <a:r>
              <a:rPr lang="en-US" sz="2000" dirty="0" smtClean="0"/>
              <a:t>. Facebook</a:t>
            </a:r>
          </a:p>
          <a:p>
            <a:pPr marL="0" indent="0" eaLnBrk="1" fontAlgn="auto" hangingPunct="1">
              <a:spcAft>
                <a:spcPts val="0"/>
              </a:spcAft>
              <a:buFontTx/>
              <a:buNone/>
              <a:defRPr/>
            </a:pPr>
            <a:r>
              <a:rPr lang="en-US" sz="2000" dirty="0" smtClean="0"/>
              <a:t>	Software as a service  </a:t>
            </a:r>
            <a:r>
              <a:rPr lang="en-US" sz="2000" dirty="0" err="1" smtClean="0"/>
              <a:t>eg</a:t>
            </a:r>
            <a:r>
              <a:rPr lang="en-US" sz="2000" dirty="0" smtClean="0"/>
              <a:t>. Google Apps</a:t>
            </a:r>
          </a:p>
          <a:p>
            <a:pPr marL="0" indent="0" eaLnBrk="1" fontAlgn="auto" hangingPunct="1">
              <a:spcAft>
                <a:spcPts val="0"/>
              </a:spcAft>
              <a:buFontTx/>
              <a:buNone/>
              <a:defRPr/>
            </a:pPr>
            <a:r>
              <a:rPr lang="en-US" sz="2000" dirty="0" smtClean="0"/>
              <a:t>	Software Plus Services </a:t>
            </a:r>
            <a:r>
              <a:rPr lang="en-US" sz="2000" dirty="0"/>
              <a:t> </a:t>
            </a:r>
            <a:r>
              <a:rPr lang="en-US" sz="2000" dirty="0" err="1" smtClean="0"/>
              <a:t>eg</a:t>
            </a:r>
            <a:r>
              <a:rPr lang="en-US" sz="2000" dirty="0" smtClean="0"/>
              <a:t>. Microsoft Online Services</a:t>
            </a:r>
          </a:p>
          <a:p>
            <a:pPr eaLnBrk="1" fontAlgn="auto" hangingPunct="1">
              <a:spcAft>
                <a:spcPts val="0"/>
              </a:spcAft>
              <a:buFont typeface="Arial" panose="020B0604020202020204" pitchFamily="34" charset="0"/>
              <a:buChar char="•"/>
              <a:defRPr/>
            </a:pPr>
            <a:endParaRPr lang="en-IN" dirty="0"/>
          </a:p>
        </p:txBody>
      </p:sp>
      <p:sp>
        <p:nvSpPr>
          <p:cNvPr id="28676"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1C4908F2-0873-41D1-9AD3-2055B19F515F}" type="slidenum">
              <a:rPr lang="en-US" altLang="en-US" sz="1400"/>
              <a:pPr algn="r" eaLnBrk="1" hangingPunct="1"/>
              <a:t>35</a:t>
            </a:fld>
            <a:endParaRPr lang="en-US" altLang="en-US" sz="14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5800" y="457200"/>
            <a:ext cx="7772400" cy="838200"/>
          </a:xfrm>
        </p:spPr>
        <p:txBody>
          <a:bodyPr/>
          <a:lstStyle/>
          <a:p>
            <a:pPr eaLnBrk="1" fontAlgn="auto" hangingPunct="1">
              <a:spcAft>
                <a:spcPts val="0"/>
              </a:spcAft>
              <a:defRPr/>
            </a:pPr>
            <a:r>
              <a:rPr lang="en-US" smtClean="0"/>
              <a:t>Cloud Components</a:t>
            </a:r>
            <a:endParaRPr lang="en-IN" smtClean="0"/>
          </a:p>
        </p:txBody>
      </p:sp>
      <p:sp>
        <p:nvSpPr>
          <p:cNvPr id="3" name="Content Placeholder 2"/>
          <p:cNvSpPr>
            <a:spLocks noGrp="1"/>
          </p:cNvSpPr>
          <p:nvPr>
            <p:ph idx="1"/>
          </p:nvPr>
        </p:nvSpPr>
        <p:spPr/>
        <p:txBody>
          <a:bodyPr rtlCol="0">
            <a:normAutofit/>
          </a:bodyPr>
          <a:lstStyle/>
          <a:p>
            <a:pPr marL="0" indent="0" eaLnBrk="1" fontAlgn="auto" hangingPunct="1">
              <a:spcAft>
                <a:spcPts val="0"/>
              </a:spcAft>
              <a:buFontTx/>
              <a:buNone/>
              <a:defRPr/>
            </a:pPr>
            <a:r>
              <a:rPr lang="en-US" sz="2400" b="1" dirty="0" smtClean="0"/>
              <a:t>Service</a:t>
            </a:r>
          </a:p>
          <a:p>
            <a:pPr marL="0" indent="0" eaLnBrk="1" fontAlgn="auto" hangingPunct="1">
              <a:spcAft>
                <a:spcPts val="0"/>
              </a:spcAft>
              <a:buFontTx/>
              <a:buNone/>
              <a:defRPr/>
            </a:pPr>
            <a:endParaRPr lang="en-US" sz="2000" b="1" dirty="0" smtClean="0"/>
          </a:p>
          <a:p>
            <a:pPr eaLnBrk="1" fontAlgn="auto" hangingPunct="1">
              <a:spcAft>
                <a:spcPts val="0"/>
              </a:spcAft>
              <a:buFont typeface="Arial" panose="020B0604020202020204" pitchFamily="34" charset="0"/>
              <a:buChar char="•"/>
              <a:defRPr/>
            </a:pPr>
            <a:r>
              <a:rPr lang="en-US" sz="2000" dirty="0" smtClean="0"/>
              <a:t>A </a:t>
            </a:r>
            <a:r>
              <a:rPr lang="en-US" sz="2000" i="1" dirty="0" smtClean="0"/>
              <a:t>cloud service</a:t>
            </a:r>
            <a:r>
              <a:rPr lang="en-US" sz="2000" dirty="0" smtClean="0"/>
              <a:t> includes "products, services and solutions that are delivered and consumed in real-time over the Internet.</a:t>
            </a:r>
          </a:p>
          <a:p>
            <a:pPr marL="0" indent="0" eaLnBrk="1" fontAlgn="auto" hangingPunct="1">
              <a:spcAft>
                <a:spcPts val="0"/>
              </a:spcAft>
              <a:buFontTx/>
              <a:buNone/>
              <a:defRPr/>
            </a:pPr>
            <a:endParaRPr lang="en-US" sz="2000" dirty="0"/>
          </a:p>
          <a:p>
            <a:pPr marL="0" indent="0" eaLnBrk="1" fontAlgn="auto" hangingPunct="1">
              <a:spcAft>
                <a:spcPts val="0"/>
              </a:spcAft>
              <a:buFontTx/>
              <a:buNone/>
              <a:defRPr/>
            </a:pPr>
            <a:r>
              <a:rPr lang="en-US" sz="2000" dirty="0" smtClean="0"/>
              <a:t>For example,</a:t>
            </a:r>
          </a:p>
          <a:p>
            <a:pPr marL="0" indent="0" eaLnBrk="1" fontAlgn="auto" hangingPunct="1">
              <a:spcAft>
                <a:spcPts val="0"/>
              </a:spcAft>
              <a:buFontTx/>
              <a:buNone/>
              <a:defRPr/>
            </a:pPr>
            <a:r>
              <a:rPr lang="en-US" sz="2000" dirty="0" smtClean="0"/>
              <a:t>	Identity -  </a:t>
            </a:r>
            <a:r>
              <a:rPr lang="en-US" sz="2000" dirty="0" err="1" smtClean="0"/>
              <a:t>OpenID</a:t>
            </a:r>
            <a:endParaRPr lang="en-US" sz="2000" dirty="0" smtClean="0"/>
          </a:p>
          <a:p>
            <a:pPr marL="0" indent="0" eaLnBrk="1" fontAlgn="auto" hangingPunct="1">
              <a:spcAft>
                <a:spcPts val="0"/>
              </a:spcAft>
              <a:buFontTx/>
              <a:buNone/>
              <a:defRPr/>
            </a:pPr>
            <a:r>
              <a:rPr lang="en-US" sz="2000" dirty="0" smtClean="0"/>
              <a:t>	Payments - e Payments services,  PayPal</a:t>
            </a:r>
          </a:p>
          <a:p>
            <a:pPr marL="0" indent="0" eaLnBrk="1" fontAlgn="auto" hangingPunct="1">
              <a:spcAft>
                <a:spcPts val="0"/>
              </a:spcAft>
              <a:buFontTx/>
              <a:buNone/>
              <a:defRPr/>
            </a:pPr>
            <a:r>
              <a:rPr lang="en-US" sz="2000" dirty="0" smtClean="0"/>
              <a:t>	Mapping - Google Maps, Yahoo! Maps</a:t>
            </a:r>
          </a:p>
          <a:p>
            <a:pPr marL="0" indent="0" eaLnBrk="1" fontAlgn="auto" hangingPunct="1">
              <a:spcAft>
                <a:spcPts val="0"/>
              </a:spcAft>
              <a:buFontTx/>
              <a:buNone/>
              <a:defRPr/>
            </a:pPr>
            <a:r>
              <a:rPr lang="en-US" sz="2000" dirty="0" smtClean="0"/>
              <a:t>	Search -  Google Custom Search, Yahoo search</a:t>
            </a:r>
          </a:p>
          <a:p>
            <a:pPr eaLnBrk="1" fontAlgn="auto" hangingPunct="1">
              <a:spcAft>
                <a:spcPts val="0"/>
              </a:spcAft>
              <a:buFont typeface="Arial" panose="020B0604020202020204" pitchFamily="34" charset="0"/>
              <a:buChar char="•"/>
              <a:defRPr/>
            </a:pPr>
            <a:endParaRPr lang="en-IN" sz="2000" dirty="0"/>
          </a:p>
        </p:txBody>
      </p:sp>
      <p:sp>
        <p:nvSpPr>
          <p:cNvPr id="32772"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E8A8CF79-C78D-446B-9619-EC4A4F3881E4}" type="slidenum">
              <a:rPr lang="en-US" altLang="en-US" sz="1400"/>
              <a:pPr algn="r" eaLnBrk="1" hangingPunct="1"/>
              <a:t>36</a:t>
            </a:fld>
            <a:endParaRPr lang="en-US" altLang="en-US" sz="14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85800" y="457200"/>
            <a:ext cx="7772400" cy="838200"/>
          </a:xfrm>
        </p:spPr>
        <p:txBody>
          <a:bodyPr/>
          <a:lstStyle/>
          <a:p>
            <a:pPr eaLnBrk="1" fontAlgn="auto" hangingPunct="1">
              <a:spcAft>
                <a:spcPts val="0"/>
              </a:spcAft>
              <a:defRPr/>
            </a:pPr>
            <a:r>
              <a:rPr lang="en-US" smtClean="0"/>
              <a:t>Cloud Components</a:t>
            </a:r>
            <a:endParaRPr lang="en-IN" smtClean="0"/>
          </a:p>
        </p:txBody>
      </p:sp>
      <p:sp>
        <p:nvSpPr>
          <p:cNvPr id="3" name="Content Placeholder 2"/>
          <p:cNvSpPr>
            <a:spLocks noGrp="1"/>
          </p:cNvSpPr>
          <p:nvPr>
            <p:ph idx="1"/>
          </p:nvPr>
        </p:nvSpPr>
        <p:spPr/>
        <p:txBody>
          <a:bodyPr rtlCol="0">
            <a:normAutofit/>
          </a:bodyPr>
          <a:lstStyle/>
          <a:p>
            <a:pPr marL="0" indent="0" eaLnBrk="1" fontAlgn="auto" hangingPunct="1">
              <a:spcAft>
                <a:spcPts val="0"/>
              </a:spcAft>
              <a:buFontTx/>
              <a:buNone/>
              <a:defRPr/>
            </a:pPr>
            <a:r>
              <a:rPr lang="en-US" sz="2400" b="1" dirty="0" smtClean="0"/>
              <a:t>Client</a:t>
            </a:r>
          </a:p>
          <a:p>
            <a:pPr eaLnBrk="1" fontAlgn="auto" hangingPunct="1">
              <a:spcAft>
                <a:spcPts val="0"/>
              </a:spcAft>
              <a:buFont typeface="Arial" panose="020B0604020202020204" pitchFamily="34" charset="0"/>
              <a:buChar char="•"/>
              <a:defRPr/>
            </a:pPr>
            <a:endParaRPr lang="en-US" sz="1800" dirty="0" smtClean="0"/>
          </a:p>
          <a:p>
            <a:pPr eaLnBrk="1" fontAlgn="auto" hangingPunct="1">
              <a:spcAft>
                <a:spcPts val="0"/>
              </a:spcAft>
              <a:buFont typeface="Arial" panose="020B0604020202020204" pitchFamily="34" charset="0"/>
              <a:buChar char="•"/>
              <a:defRPr/>
            </a:pPr>
            <a:r>
              <a:rPr lang="en-US" sz="2000" dirty="0" smtClean="0"/>
              <a:t>A </a:t>
            </a:r>
            <a:r>
              <a:rPr lang="en-US" sz="2000" i="1" dirty="0" smtClean="0"/>
              <a:t>cloud client</a:t>
            </a:r>
            <a:r>
              <a:rPr lang="en-US" sz="2000" dirty="0" smtClean="0"/>
              <a:t> consists of computer hardware and/or computer software which relies on The Cloud for application delivery, or which is specifically designed for delivery of cloud services and which, in either case, is essentially useless without it. </a:t>
            </a:r>
          </a:p>
          <a:p>
            <a:pPr eaLnBrk="1" fontAlgn="auto" hangingPunct="1">
              <a:spcAft>
                <a:spcPts val="0"/>
              </a:spcAft>
              <a:buFont typeface="Arial" panose="020B0604020202020204" pitchFamily="34" charset="0"/>
              <a:buChar char="•"/>
              <a:defRPr/>
            </a:pPr>
            <a:endParaRPr lang="en-US" sz="2000" dirty="0" smtClean="0"/>
          </a:p>
          <a:p>
            <a:pPr marL="0" indent="0" eaLnBrk="1" fontAlgn="auto" hangingPunct="1">
              <a:spcAft>
                <a:spcPts val="0"/>
              </a:spcAft>
              <a:buFontTx/>
              <a:buNone/>
              <a:defRPr/>
            </a:pPr>
            <a:r>
              <a:rPr lang="en-US" sz="2000" dirty="0" smtClean="0"/>
              <a:t>	Mobile -  </a:t>
            </a:r>
            <a:r>
              <a:rPr lang="en-US" sz="2000" dirty="0" err="1" smtClean="0"/>
              <a:t>eg</a:t>
            </a:r>
            <a:r>
              <a:rPr lang="en-US" sz="2000" dirty="0" smtClean="0"/>
              <a:t>. Android</a:t>
            </a:r>
            <a:r>
              <a:rPr lang="en-US" sz="2000" dirty="0"/>
              <a:t> </a:t>
            </a:r>
            <a:r>
              <a:rPr lang="en-US" sz="2000" dirty="0" smtClean="0"/>
              <a:t>, </a:t>
            </a:r>
            <a:r>
              <a:rPr lang="en-US" sz="2000" dirty="0" err="1" smtClean="0"/>
              <a:t>Iphone</a:t>
            </a:r>
            <a:endParaRPr lang="en-US" sz="2000" dirty="0" smtClean="0"/>
          </a:p>
          <a:p>
            <a:pPr marL="0" indent="0" eaLnBrk="1" fontAlgn="auto" hangingPunct="1">
              <a:spcAft>
                <a:spcPts val="0"/>
              </a:spcAft>
              <a:buFontTx/>
              <a:buNone/>
              <a:defRPr/>
            </a:pPr>
            <a:r>
              <a:rPr lang="en-US" sz="2000" dirty="0" smtClean="0"/>
              <a:t>	Thick client / Web browser - </a:t>
            </a:r>
            <a:r>
              <a:rPr lang="en-US" sz="2000" dirty="0" err="1" smtClean="0"/>
              <a:t>eg</a:t>
            </a:r>
            <a:r>
              <a:rPr lang="en-US" sz="2000" dirty="0" smtClean="0"/>
              <a:t>. </a:t>
            </a:r>
            <a:r>
              <a:rPr lang="en-US" sz="2000" dirty="0"/>
              <a:t>G</a:t>
            </a:r>
            <a:r>
              <a:rPr lang="en-US" sz="2000" dirty="0" smtClean="0"/>
              <a:t>oogle Chrome</a:t>
            </a:r>
            <a:r>
              <a:rPr lang="en-US" sz="2000" dirty="0"/>
              <a:t>,</a:t>
            </a:r>
            <a:r>
              <a:rPr lang="en-US" sz="2000" dirty="0" smtClean="0"/>
              <a:t> Mozilla 	Firefox</a:t>
            </a:r>
          </a:p>
          <a:p>
            <a:pPr marL="0" indent="0" eaLnBrk="1" fontAlgn="auto" hangingPunct="1">
              <a:spcAft>
                <a:spcPts val="0"/>
              </a:spcAft>
              <a:buFontTx/>
              <a:buNone/>
              <a:defRPr/>
            </a:pPr>
            <a:endParaRPr lang="en-IN" sz="2000" dirty="0"/>
          </a:p>
        </p:txBody>
      </p:sp>
      <p:sp>
        <p:nvSpPr>
          <p:cNvPr id="30724"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59D1411C-E2D6-40F3-B489-B0A7DDC2F132}" type="slidenum">
              <a:rPr lang="en-US" altLang="en-US" sz="1400"/>
              <a:pPr algn="r" eaLnBrk="1" hangingPunct="1"/>
              <a:t>37</a:t>
            </a:fld>
            <a:endParaRPr lang="en-US" altLang="en-US" sz="140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Models</a:t>
            </a:r>
            <a:endParaRPr lang="en-US" dirty="0"/>
          </a:p>
        </p:txBody>
      </p:sp>
      <p:sp>
        <p:nvSpPr>
          <p:cNvPr id="3074" name="Rectangle 3"/>
          <p:cNvSpPr>
            <a:spLocks noGrp="1" noChangeArrowheads="1"/>
          </p:cNvSpPr>
          <p:nvPr>
            <p:ph idx="1"/>
          </p:nvPr>
        </p:nvSpPr>
        <p:spPr/>
        <p:txBody>
          <a:bodyPr/>
          <a:lstStyle/>
          <a:p>
            <a:pPr eaLnBrk="1" hangingPunct="1">
              <a:lnSpc>
                <a:spcPct val="90000"/>
              </a:lnSpc>
            </a:pPr>
            <a:r>
              <a:rPr lang="en-US" sz="2800" dirty="0" smtClean="0"/>
              <a:t>Service or Delivery Models </a:t>
            </a:r>
            <a:endParaRPr lang="en-US" sz="2800" dirty="0" smtClean="0"/>
          </a:p>
          <a:p>
            <a:pPr lvl="1" eaLnBrk="1" hangingPunct="1">
              <a:lnSpc>
                <a:spcPct val="90000"/>
              </a:lnSpc>
            </a:pPr>
            <a:r>
              <a:rPr lang="en-US" sz="2400" dirty="0" smtClean="0"/>
              <a:t>Software as a Service</a:t>
            </a:r>
          </a:p>
          <a:p>
            <a:pPr lvl="1" eaLnBrk="1" hangingPunct="1">
              <a:lnSpc>
                <a:spcPct val="90000"/>
              </a:lnSpc>
            </a:pPr>
            <a:r>
              <a:rPr lang="en-US" sz="2400" dirty="0" smtClean="0"/>
              <a:t>Platform as a Service</a:t>
            </a:r>
          </a:p>
          <a:p>
            <a:pPr lvl="1" eaLnBrk="1" hangingPunct="1">
              <a:lnSpc>
                <a:spcPct val="90000"/>
              </a:lnSpc>
            </a:pPr>
            <a:r>
              <a:rPr lang="en-US" sz="2400" dirty="0" smtClean="0"/>
              <a:t>Infrastructure as a Service</a:t>
            </a:r>
          </a:p>
          <a:p>
            <a:pPr lvl="1" eaLnBrk="1" hangingPunct="1">
              <a:lnSpc>
                <a:spcPct val="90000"/>
              </a:lnSpc>
              <a:buFontTx/>
              <a:buNone/>
            </a:pPr>
            <a:r>
              <a:rPr lang="en-US" sz="2400" dirty="0" smtClean="0"/>
              <a:t>(Broadly Everything as a Service)</a:t>
            </a:r>
          </a:p>
          <a:p>
            <a:pPr eaLnBrk="1" hangingPunct="1">
              <a:lnSpc>
                <a:spcPct val="90000"/>
              </a:lnSpc>
            </a:pPr>
            <a:r>
              <a:rPr lang="en-US" sz="2800" dirty="0" smtClean="0"/>
              <a:t>Deployment Models</a:t>
            </a:r>
          </a:p>
          <a:p>
            <a:pPr lvl="1" eaLnBrk="1" hangingPunct="1">
              <a:lnSpc>
                <a:spcPct val="90000"/>
              </a:lnSpc>
            </a:pPr>
            <a:r>
              <a:rPr lang="en-US" sz="2400" dirty="0" smtClean="0"/>
              <a:t>Private Cloud</a:t>
            </a:r>
          </a:p>
          <a:p>
            <a:pPr lvl="1" eaLnBrk="1" hangingPunct="1">
              <a:lnSpc>
                <a:spcPct val="90000"/>
              </a:lnSpc>
            </a:pPr>
            <a:r>
              <a:rPr lang="en-US" sz="2400" dirty="0" smtClean="0"/>
              <a:t>Community Cloud</a:t>
            </a:r>
          </a:p>
          <a:p>
            <a:pPr lvl="1" eaLnBrk="1" hangingPunct="1">
              <a:lnSpc>
                <a:spcPct val="90000"/>
              </a:lnSpc>
            </a:pPr>
            <a:r>
              <a:rPr lang="en-US" sz="2400" dirty="0" smtClean="0"/>
              <a:t>Public Cloud</a:t>
            </a:r>
          </a:p>
          <a:p>
            <a:pPr lvl="1" eaLnBrk="1" hangingPunct="1">
              <a:lnSpc>
                <a:spcPct val="90000"/>
              </a:lnSpc>
            </a:pPr>
            <a:r>
              <a:rPr lang="en-US" sz="2400" dirty="0" smtClean="0"/>
              <a:t>Hybrid Cloud</a:t>
            </a:r>
          </a:p>
          <a:p>
            <a:pPr eaLnBrk="1" hangingPunct="1">
              <a:lnSpc>
                <a:spcPct val="90000"/>
              </a:lnSpc>
            </a:pPr>
            <a:endParaRPr lang="en-US" sz="28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fontAlgn="auto" hangingPunct="1">
              <a:spcAft>
                <a:spcPts val="0"/>
              </a:spcAft>
              <a:defRPr/>
            </a:pPr>
            <a:r>
              <a:rPr lang="en-IN" sz="4000" smtClean="0">
                <a:latin typeface="Lucida Calligraphy" pitchFamily="66" charset="0"/>
              </a:rPr>
              <a:t>Deployment Models</a:t>
            </a:r>
          </a:p>
        </p:txBody>
      </p:sp>
      <p:sp>
        <p:nvSpPr>
          <p:cNvPr id="3" name="Content Placeholder 2"/>
          <p:cNvSpPr>
            <a:spLocks noGrp="1"/>
          </p:cNvSpPr>
          <p:nvPr>
            <p:ph idx="1"/>
          </p:nvPr>
        </p:nvSpPr>
        <p:spPr/>
        <p:txBody>
          <a:bodyPr rtlCol="0">
            <a:normAutofit lnSpcReduction="10000"/>
          </a:bodyPr>
          <a:lstStyle/>
          <a:p>
            <a:pPr algn="just" eaLnBrk="1" fontAlgn="auto" hangingPunct="1">
              <a:spcAft>
                <a:spcPts val="0"/>
              </a:spcAft>
              <a:buFont typeface="Wingdings" pitchFamily="2" charset="2"/>
              <a:buChar char="Ø"/>
              <a:defRPr/>
            </a:pPr>
            <a:r>
              <a:rPr lang="en-IN" sz="2400" b="1" i="1" dirty="0" smtClean="0"/>
              <a:t>Public Cloud</a:t>
            </a:r>
          </a:p>
          <a:p>
            <a:pPr marL="0" indent="0" algn="just" eaLnBrk="1" fontAlgn="auto" hangingPunct="1">
              <a:spcAft>
                <a:spcPts val="0"/>
              </a:spcAft>
              <a:buFontTx/>
              <a:buNone/>
              <a:defRPr/>
            </a:pPr>
            <a:r>
              <a:rPr lang="en-IN" sz="2400" dirty="0" smtClean="0"/>
              <a:t>            i)  Open for public &amp; Free </a:t>
            </a:r>
            <a:endParaRPr lang="en-IN" sz="2400" dirty="0" smtClean="0"/>
          </a:p>
          <a:p>
            <a:pPr marL="0" lvl="2" indent="0" algn="just">
              <a:buNone/>
              <a:defRPr/>
            </a:pPr>
            <a:r>
              <a:rPr lang="en-IN" sz="2400" dirty="0" smtClean="0"/>
              <a:t>            ii)</a:t>
            </a:r>
            <a:r>
              <a:rPr lang="en-IN" sz="2400" dirty="0" smtClean="0"/>
              <a:t> </a:t>
            </a:r>
            <a:r>
              <a:rPr lang="en-US" dirty="0" smtClean="0"/>
              <a:t>Utility </a:t>
            </a:r>
            <a:r>
              <a:rPr lang="en-US" dirty="0" smtClean="0"/>
              <a:t>model, </a:t>
            </a:r>
            <a:r>
              <a:rPr lang="en-US" dirty="0" smtClean="0"/>
              <a:t>Shared </a:t>
            </a:r>
            <a:r>
              <a:rPr lang="en-US" dirty="0" smtClean="0"/>
              <a:t>hardware</a:t>
            </a:r>
          </a:p>
          <a:p>
            <a:pPr marL="0" lvl="2" indent="0" algn="just">
              <a:buNone/>
              <a:defRPr/>
            </a:pPr>
            <a:r>
              <a:rPr lang="en-US" dirty="0" smtClean="0"/>
              <a:t> </a:t>
            </a:r>
            <a:r>
              <a:rPr lang="en-US" dirty="0" smtClean="0"/>
              <a:t>           iii) </a:t>
            </a:r>
            <a:r>
              <a:rPr lang="en-US" dirty="0" smtClean="0"/>
              <a:t>Self-managed (e.g., AWS, Azure, GCE)</a:t>
            </a:r>
          </a:p>
          <a:p>
            <a:pPr marL="0" indent="0" algn="just" eaLnBrk="1" fontAlgn="auto" hangingPunct="1">
              <a:spcAft>
                <a:spcPts val="0"/>
              </a:spcAft>
              <a:buFontTx/>
              <a:buNone/>
              <a:defRPr/>
            </a:pPr>
            <a:r>
              <a:rPr lang="en-IN" sz="2400" dirty="0" smtClean="0"/>
              <a:t>            iv) </a:t>
            </a:r>
            <a:r>
              <a:rPr lang="en-IN" sz="2400" dirty="0" smtClean="0"/>
              <a:t>Example : Google, Facebook, Twitter</a:t>
            </a:r>
          </a:p>
          <a:p>
            <a:pPr marL="0" indent="0" algn="just" eaLnBrk="1" fontAlgn="auto" hangingPunct="1">
              <a:spcAft>
                <a:spcPts val="0"/>
              </a:spcAft>
              <a:buFontTx/>
              <a:buNone/>
              <a:defRPr/>
            </a:pPr>
            <a:endParaRPr lang="en-IN" sz="2400" dirty="0" smtClean="0"/>
          </a:p>
          <a:p>
            <a:pPr algn="just" eaLnBrk="1" fontAlgn="auto" hangingPunct="1">
              <a:spcAft>
                <a:spcPts val="0"/>
              </a:spcAft>
              <a:buFont typeface="Wingdings" pitchFamily="2" charset="2"/>
              <a:buChar char="Ø"/>
              <a:defRPr/>
            </a:pPr>
            <a:r>
              <a:rPr lang="en-IN" sz="2400" b="1" i="1" dirty="0" smtClean="0"/>
              <a:t>Private Cloud</a:t>
            </a:r>
          </a:p>
          <a:p>
            <a:pPr marL="0" indent="0" algn="just" eaLnBrk="1" fontAlgn="auto" hangingPunct="1">
              <a:spcAft>
                <a:spcPts val="0"/>
              </a:spcAft>
              <a:buFontTx/>
              <a:buNone/>
              <a:defRPr/>
            </a:pPr>
            <a:r>
              <a:rPr lang="en-IN" sz="2400" dirty="0"/>
              <a:t>	</a:t>
            </a:r>
            <a:r>
              <a:rPr lang="en-IN" sz="2400" dirty="0" smtClean="0"/>
              <a:t>  i)  Belongs to a particular Corporate </a:t>
            </a:r>
          </a:p>
          <a:p>
            <a:pPr marL="0" indent="0" algn="just" eaLnBrk="1" fontAlgn="auto" hangingPunct="1">
              <a:spcAft>
                <a:spcPts val="0"/>
              </a:spcAft>
              <a:buFontTx/>
              <a:buNone/>
              <a:defRPr/>
            </a:pPr>
            <a:r>
              <a:rPr lang="en-IN" sz="2400" dirty="0"/>
              <a:t>	 </a:t>
            </a:r>
            <a:r>
              <a:rPr lang="en-IN" sz="2400" dirty="0" smtClean="0"/>
              <a:t>ii)  Protected by Firewall </a:t>
            </a:r>
            <a:endParaRPr lang="en-IN" sz="2400" dirty="0" smtClean="0"/>
          </a:p>
          <a:p>
            <a:pPr marL="0" lvl="2" indent="0" algn="just">
              <a:buNone/>
              <a:defRPr/>
            </a:pPr>
            <a:r>
              <a:rPr lang="en-US" dirty="0" smtClean="0"/>
              <a:t>               iii) More </a:t>
            </a:r>
            <a:r>
              <a:rPr lang="en-US" dirty="0" smtClean="0"/>
              <a:t>isolated (secure?), </a:t>
            </a:r>
          </a:p>
          <a:p>
            <a:pPr marL="0" indent="0" algn="just" eaLnBrk="1" fontAlgn="auto" hangingPunct="1">
              <a:spcAft>
                <a:spcPts val="0"/>
              </a:spcAft>
              <a:buFontTx/>
              <a:buNone/>
              <a:defRPr/>
            </a:pPr>
            <a:r>
              <a:rPr lang="en-IN" sz="2400" dirty="0"/>
              <a:t>	 </a:t>
            </a:r>
            <a:r>
              <a:rPr lang="en-IN" sz="2400" dirty="0" smtClean="0"/>
              <a:t>iv) </a:t>
            </a:r>
            <a:r>
              <a:rPr lang="en-IN" sz="2400" dirty="0" smtClean="0"/>
              <a:t>Example: IBM Cloud</a:t>
            </a:r>
          </a:p>
        </p:txBody>
      </p:sp>
      <p:sp>
        <p:nvSpPr>
          <p:cNvPr id="34820"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EE6BEE9A-F312-4191-A93F-E3D5542274A7}" type="slidenum">
              <a:rPr lang="en-US" altLang="en-US" sz="1400"/>
              <a:pPr algn="r" eaLnBrk="1" hangingPunct="1"/>
              <a:t>39</a:t>
            </a:fld>
            <a:endParaRPr lang="en-US" altLang="en-US" sz="1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C4A2ED0-FFFA-49F3-9612-C1BB3246CC68}" type="slidenum">
              <a:rPr lang="en-US" altLang="en-US" smtClean="0"/>
              <a:pPr>
                <a:defRPr/>
              </a:pPr>
              <a:t>4</a:t>
            </a:fld>
            <a:endParaRPr lang="en-US" altLang="en-US"/>
          </a:p>
        </p:txBody>
      </p:sp>
      <p:sp>
        <p:nvSpPr>
          <p:cNvPr id="8" name="Content Placeholder 7"/>
          <p:cNvSpPr>
            <a:spLocks noGrp="1"/>
          </p:cNvSpPr>
          <p:nvPr>
            <p:ph sz="quarter" idx="4294967295"/>
          </p:nvPr>
        </p:nvSpPr>
        <p:spPr>
          <a:xfrm>
            <a:off x="5410200" y="533400"/>
            <a:ext cx="3733800" cy="6096000"/>
          </a:xfrm>
        </p:spPr>
        <p:txBody>
          <a:bodyPr/>
          <a:lstStyle/>
          <a:p>
            <a:r>
              <a:rPr lang="en-US" sz="2000" dirty="0" smtClean="0">
                <a:latin typeface="Arial" pitchFamily="34" charset="0"/>
                <a:cs typeface="Arial" pitchFamily="34" charset="0"/>
              </a:rPr>
              <a:t>Computer is not an Intelligent Machine.</a:t>
            </a:r>
          </a:p>
          <a:p>
            <a:endParaRPr lang="en-US" sz="2000" dirty="0" smtClean="0">
              <a:latin typeface="Arial" pitchFamily="34" charset="0"/>
              <a:cs typeface="Arial" pitchFamily="34" charset="0"/>
            </a:endParaRPr>
          </a:p>
          <a:p>
            <a:r>
              <a:rPr lang="en-US" sz="2000" b="1" dirty="0" smtClean="0">
                <a:latin typeface="Arial" pitchFamily="34" charset="0"/>
                <a:cs typeface="Arial" pitchFamily="34" charset="0"/>
              </a:rPr>
              <a:t>Digital Computers</a:t>
            </a:r>
            <a:r>
              <a:rPr lang="en-US" sz="2000" dirty="0" smtClean="0">
                <a:latin typeface="Arial" pitchFamily="34" charset="0"/>
                <a:cs typeface="Arial" pitchFamily="34" charset="0"/>
              </a:rPr>
              <a:t>: • They use digital circuits and are designed to operate on two states, namely bits 0 and 1.</a:t>
            </a:r>
          </a:p>
          <a:p>
            <a:r>
              <a:rPr lang="en-US" sz="2000" dirty="0" smtClean="0">
                <a:latin typeface="Arial" pitchFamily="34" charset="0"/>
                <a:cs typeface="Arial" pitchFamily="34" charset="0"/>
              </a:rPr>
              <a:t>They are analogous to states ON and OFF. Data on these </a:t>
            </a:r>
            <a:r>
              <a:rPr lang="en-US" sz="2000" dirty="0" smtClean="0"/>
              <a:t>computers is represented as a series of 0s and 1s.</a:t>
            </a:r>
          </a:p>
          <a:p>
            <a:endParaRPr lang="en-US" sz="2000" dirty="0" smtClean="0"/>
          </a:p>
          <a:p>
            <a:r>
              <a:rPr lang="en-US" sz="2000" dirty="0" smtClean="0"/>
              <a:t>Computer  is not an Acronym word.</a:t>
            </a:r>
            <a:endParaRPr lang="en-US" sz="2000" dirty="0"/>
          </a:p>
        </p:txBody>
      </p:sp>
      <p:pic>
        <p:nvPicPr>
          <p:cNvPr id="116738" name="Picture 2"/>
          <p:cNvPicPr>
            <a:picLocks noChangeAspect="1" noChangeArrowheads="1"/>
          </p:cNvPicPr>
          <p:nvPr/>
        </p:nvPicPr>
        <p:blipFill>
          <a:blip r:embed="rId2" cstate="print"/>
          <a:srcRect/>
          <a:stretch>
            <a:fillRect/>
          </a:stretch>
        </p:blipFill>
        <p:spPr bwMode="auto">
          <a:xfrm>
            <a:off x="228600" y="228600"/>
            <a:ext cx="5410200"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85800" y="457200"/>
            <a:ext cx="7772400" cy="1143000"/>
          </a:xfrm>
        </p:spPr>
        <p:txBody>
          <a:bodyPr/>
          <a:lstStyle/>
          <a:p>
            <a:pPr eaLnBrk="1" fontAlgn="auto" hangingPunct="1">
              <a:spcAft>
                <a:spcPts val="0"/>
              </a:spcAft>
              <a:defRPr/>
            </a:pPr>
            <a:r>
              <a:rPr lang="en-IN" sz="4000" smtClean="0">
                <a:latin typeface="Lucida Calligraphy" pitchFamily="66" charset="0"/>
              </a:rPr>
              <a:t>Deployment Models</a:t>
            </a:r>
          </a:p>
        </p:txBody>
      </p:sp>
      <p:sp>
        <p:nvSpPr>
          <p:cNvPr id="3" name="Content Placeholder 2"/>
          <p:cNvSpPr>
            <a:spLocks noGrp="1"/>
          </p:cNvSpPr>
          <p:nvPr>
            <p:ph idx="1"/>
          </p:nvPr>
        </p:nvSpPr>
        <p:spPr>
          <a:xfrm>
            <a:off x="685800" y="1676400"/>
            <a:ext cx="7772400" cy="4343400"/>
          </a:xfrm>
        </p:spPr>
        <p:txBody>
          <a:bodyPr rtlCol="0">
            <a:normAutofit lnSpcReduction="10000"/>
          </a:bodyPr>
          <a:lstStyle/>
          <a:p>
            <a:pPr eaLnBrk="1" fontAlgn="auto" hangingPunct="1">
              <a:spcAft>
                <a:spcPts val="0"/>
              </a:spcAft>
              <a:buFont typeface="Wingdings" pitchFamily="2" charset="2"/>
              <a:buChar char="Ø"/>
              <a:defRPr/>
            </a:pPr>
            <a:r>
              <a:rPr lang="en-IN" sz="2400" b="1" i="1" dirty="0" smtClean="0"/>
              <a:t>Community Cloud </a:t>
            </a:r>
          </a:p>
          <a:p>
            <a:pPr marL="457200" lvl="1" indent="0" algn="just" eaLnBrk="1" fontAlgn="auto" hangingPunct="1">
              <a:spcAft>
                <a:spcPts val="0"/>
              </a:spcAft>
              <a:buFontTx/>
              <a:buNone/>
              <a:defRPr/>
            </a:pPr>
            <a:r>
              <a:rPr lang="en-IN" sz="2400" dirty="0" smtClean="0"/>
              <a:t>   i) For organizations and Business that works on  </a:t>
            </a:r>
          </a:p>
          <a:p>
            <a:pPr marL="457200" lvl="1" indent="0" algn="just" eaLnBrk="1" fontAlgn="auto" hangingPunct="1">
              <a:spcAft>
                <a:spcPts val="0"/>
              </a:spcAft>
              <a:buFontTx/>
              <a:buNone/>
              <a:defRPr/>
            </a:pPr>
            <a:r>
              <a:rPr lang="en-IN" sz="2400" dirty="0"/>
              <a:t> </a:t>
            </a:r>
            <a:r>
              <a:rPr lang="en-IN" sz="2400" dirty="0" smtClean="0"/>
              <a:t>      Joint venture, tenders &amp; Research.</a:t>
            </a:r>
          </a:p>
          <a:p>
            <a:pPr marL="457200" lvl="1" indent="0" algn="just" eaLnBrk="1" fontAlgn="auto" hangingPunct="1">
              <a:spcAft>
                <a:spcPts val="0"/>
              </a:spcAft>
              <a:buFontTx/>
              <a:buNone/>
              <a:defRPr/>
            </a:pPr>
            <a:r>
              <a:rPr lang="en-IN" sz="2400" dirty="0" smtClean="0"/>
              <a:t>   ii) Setup is mutually shared between many    </a:t>
            </a:r>
          </a:p>
          <a:p>
            <a:pPr marL="457200" lvl="1" indent="0" algn="just" eaLnBrk="1" fontAlgn="auto" hangingPunct="1">
              <a:spcAft>
                <a:spcPts val="0"/>
              </a:spcAft>
              <a:buFontTx/>
              <a:buNone/>
              <a:defRPr/>
            </a:pPr>
            <a:r>
              <a:rPr lang="en-IN" sz="2400" dirty="0"/>
              <a:t> </a:t>
            </a:r>
            <a:r>
              <a:rPr lang="en-IN" sz="2400" dirty="0" smtClean="0"/>
              <a:t>      organisations that belong to a particular  </a:t>
            </a:r>
          </a:p>
          <a:p>
            <a:pPr marL="457200" lvl="1" indent="0" algn="just" eaLnBrk="1" fontAlgn="auto" hangingPunct="1">
              <a:spcAft>
                <a:spcPts val="0"/>
              </a:spcAft>
              <a:buFontTx/>
              <a:buNone/>
              <a:defRPr/>
            </a:pPr>
            <a:r>
              <a:rPr lang="en-IN" sz="2400" dirty="0"/>
              <a:t> </a:t>
            </a:r>
            <a:r>
              <a:rPr lang="en-IN" sz="2400" dirty="0" smtClean="0"/>
              <a:t>      community </a:t>
            </a:r>
            <a:r>
              <a:rPr lang="en-IN" sz="2400" dirty="0" err="1" smtClean="0"/>
              <a:t>Eg</a:t>
            </a:r>
            <a:r>
              <a:rPr lang="en-IN" sz="2400" dirty="0" smtClean="0"/>
              <a:t>. Banks.</a:t>
            </a:r>
          </a:p>
          <a:p>
            <a:pPr eaLnBrk="1" fontAlgn="auto" hangingPunct="1">
              <a:spcAft>
                <a:spcPts val="0"/>
              </a:spcAft>
              <a:buFont typeface="Wingdings" pitchFamily="2" charset="2"/>
              <a:buChar char="Ø"/>
              <a:defRPr/>
            </a:pPr>
            <a:r>
              <a:rPr lang="en-IN" sz="2400" b="1" i="1" dirty="0" smtClean="0"/>
              <a:t>Hybrid Cloud</a:t>
            </a:r>
          </a:p>
          <a:p>
            <a:pPr marL="0" indent="0" eaLnBrk="1" fontAlgn="auto" hangingPunct="1">
              <a:spcAft>
                <a:spcPts val="0"/>
              </a:spcAft>
              <a:buFontTx/>
              <a:buNone/>
              <a:defRPr/>
            </a:pPr>
            <a:r>
              <a:rPr lang="en-IN" sz="2400" b="1" dirty="0" smtClean="0"/>
              <a:t>         </a:t>
            </a:r>
            <a:r>
              <a:rPr lang="en-IN" sz="2400" dirty="0" smtClean="0"/>
              <a:t>i) Its an integrated arrangement of two or more  </a:t>
            </a:r>
          </a:p>
          <a:p>
            <a:pPr marL="0" indent="0" eaLnBrk="1" fontAlgn="auto" hangingPunct="1">
              <a:spcAft>
                <a:spcPts val="0"/>
              </a:spcAft>
              <a:buFontTx/>
              <a:buNone/>
              <a:defRPr/>
            </a:pPr>
            <a:r>
              <a:rPr lang="en-IN" sz="2400" dirty="0"/>
              <a:t> </a:t>
            </a:r>
            <a:r>
              <a:rPr lang="en-IN" sz="2400" dirty="0" smtClean="0"/>
              <a:t>           servers.</a:t>
            </a:r>
          </a:p>
          <a:p>
            <a:pPr marL="0" indent="0" eaLnBrk="1" fontAlgn="auto" hangingPunct="1">
              <a:spcAft>
                <a:spcPts val="0"/>
              </a:spcAft>
              <a:buFontTx/>
              <a:buNone/>
              <a:defRPr/>
            </a:pPr>
            <a:r>
              <a:rPr lang="en-IN" sz="2400" b="1" dirty="0"/>
              <a:t> </a:t>
            </a:r>
            <a:r>
              <a:rPr lang="en-IN" sz="2400" b="1" dirty="0" smtClean="0"/>
              <a:t>        </a:t>
            </a:r>
            <a:r>
              <a:rPr lang="en-IN" sz="2400" dirty="0" smtClean="0"/>
              <a:t>ii) </a:t>
            </a:r>
            <a:r>
              <a:rPr lang="en-IN" sz="2400" dirty="0" err="1" smtClean="0"/>
              <a:t>Eg</a:t>
            </a:r>
            <a:r>
              <a:rPr lang="en-IN" sz="2400" dirty="0" smtClean="0"/>
              <a:t>. E-commerce web site</a:t>
            </a:r>
            <a:r>
              <a:rPr lang="en-IN" sz="2400" dirty="0"/>
              <a:t>.</a:t>
            </a:r>
            <a:r>
              <a:rPr lang="en-IN" sz="2800" b="1" dirty="0"/>
              <a:t>	</a:t>
            </a:r>
            <a:endParaRPr lang="en-IN" sz="2800" b="1" dirty="0" smtClean="0"/>
          </a:p>
          <a:p>
            <a:pPr marL="0" indent="0" eaLnBrk="1" fontAlgn="auto" hangingPunct="1">
              <a:spcAft>
                <a:spcPts val="0"/>
              </a:spcAft>
              <a:buFontTx/>
              <a:buNone/>
              <a:defRPr/>
            </a:pPr>
            <a:endParaRPr lang="en-IN" sz="2800" dirty="0" smtClean="0"/>
          </a:p>
          <a:p>
            <a:pPr marL="0" indent="0" eaLnBrk="1" fontAlgn="auto" hangingPunct="1">
              <a:spcAft>
                <a:spcPts val="0"/>
              </a:spcAft>
              <a:buFontTx/>
              <a:buNone/>
              <a:defRPr/>
            </a:pPr>
            <a:endParaRPr lang="en-IN" sz="2800" dirty="0" smtClean="0"/>
          </a:p>
          <a:p>
            <a:pPr marL="457200" lvl="1" indent="0" eaLnBrk="1" fontAlgn="auto" hangingPunct="1">
              <a:spcAft>
                <a:spcPts val="0"/>
              </a:spcAft>
              <a:buFontTx/>
              <a:buNone/>
              <a:defRPr/>
            </a:pPr>
            <a:endParaRPr lang="en-IN" dirty="0" smtClean="0"/>
          </a:p>
        </p:txBody>
      </p:sp>
      <p:sp>
        <p:nvSpPr>
          <p:cNvPr id="36868" name="Slide Number Placeholder 4"/>
          <p:cNvSpPr txBox="1">
            <a:spLocks noGrp="1"/>
          </p:cNvSpPr>
          <p:nvPr/>
        </p:nvSpPr>
        <p:spPr bwMode="auto">
          <a:xfrm>
            <a:off x="6553200" y="6248400"/>
            <a:ext cx="1905000" cy="457200"/>
          </a:xfrm>
          <a:prstGeom prst="rect">
            <a:avLst/>
          </a:prstGeom>
          <a:noFill/>
          <a:ln w="9525">
            <a:noFill/>
            <a:miter lim="800000"/>
            <a:headEnd/>
            <a:tailEnd/>
          </a:ln>
        </p:spPr>
        <p:txBody>
          <a:bodyPr/>
          <a:lstStyle/>
          <a:p>
            <a:pPr algn="r" eaLnBrk="1" hangingPunct="1"/>
            <a:fld id="{96502FB3-88D7-418E-925E-17BEDD0B20A7}" type="slidenum">
              <a:rPr lang="en-US" altLang="en-US" sz="1400"/>
              <a:pPr algn="r" eaLnBrk="1" hangingPunct="1"/>
              <a:t>40</a:t>
            </a:fld>
            <a:endParaRPr lang="en-US" altLang="en-US" sz="1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Cloud Deployment Models</a:t>
            </a:r>
          </a:p>
        </p:txBody>
      </p:sp>
      <p:sp>
        <p:nvSpPr>
          <p:cNvPr id="12291" name="Rectangle 3"/>
          <p:cNvSpPr>
            <a:spLocks noGrp="1" noChangeArrowheads="1"/>
          </p:cNvSpPr>
          <p:nvPr>
            <p:ph idx="1"/>
          </p:nvPr>
        </p:nvSpPr>
        <p:spPr/>
        <p:txBody>
          <a:bodyPr>
            <a:normAutofit lnSpcReduction="10000"/>
          </a:bodyPr>
          <a:lstStyle/>
          <a:p>
            <a:pPr eaLnBrk="1" hangingPunct="1"/>
            <a:r>
              <a:rPr lang="en-US" dirty="0" smtClean="0"/>
              <a:t>Private cloud </a:t>
            </a:r>
          </a:p>
          <a:p>
            <a:pPr lvl="1" eaLnBrk="1" hangingPunct="1"/>
            <a:r>
              <a:rPr lang="en-US" dirty="0" smtClean="0"/>
              <a:t>single org only, </a:t>
            </a:r>
          </a:p>
          <a:p>
            <a:pPr lvl="1" eaLnBrk="1" hangingPunct="1"/>
            <a:r>
              <a:rPr lang="en-US" dirty="0" smtClean="0"/>
              <a:t>managed by the org</a:t>
            </a:r>
          </a:p>
          <a:p>
            <a:pPr lvl="1" eaLnBrk="1" hangingPunct="1">
              <a:buNone/>
            </a:pPr>
            <a:r>
              <a:rPr lang="en-US" dirty="0" smtClean="0"/>
              <a:t> or a 3</a:t>
            </a:r>
            <a:r>
              <a:rPr lang="en-US" baseline="30000" dirty="0" smtClean="0"/>
              <a:t>rd</a:t>
            </a:r>
            <a:r>
              <a:rPr lang="en-US" dirty="0" smtClean="0"/>
              <a:t> party, </a:t>
            </a:r>
          </a:p>
          <a:p>
            <a:pPr lvl="1" eaLnBrk="1" hangingPunct="1"/>
            <a:r>
              <a:rPr lang="en-US" dirty="0" smtClean="0"/>
              <a:t>on or off premise</a:t>
            </a:r>
          </a:p>
          <a:p>
            <a:pPr eaLnBrk="1" hangingPunct="1"/>
            <a:r>
              <a:rPr lang="en-US" dirty="0" smtClean="0"/>
              <a:t>Community cloud</a:t>
            </a:r>
          </a:p>
          <a:p>
            <a:pPr lvl="1" eaLnBrk="1" hangingPunct="1"/>
            <a:r>
              <a:rPr lang="en-US" dirty="0" smtClean="0"/>
              <a:t>shared infrastructure for specific community</a:t>
            </a:r>
          </a:p>
          <a:p>
            <a:pPr lvl="1" eaLnBrk="1" hangingPunct="1"/>
            <a:r>
              <a:rPr lang="en-US" dirty="0" smtClean="0"/>
              <a:t>several orgs that have shared concerns, </a:t>
            </a:r>
          </a:p>
          <a:p>
            <a:pPr lvl="1" eaLnBrk="1" hangingPunct="1"/>
            <a:r>
              <a:rPr lang="en-US" dirty="0" smtClean="0"/>
              <a:t>managed by org or a 3</a:t>
            </a:r>
            <a:r>
              <a:rPr lang="en-US" baseline="30000" dirty="0" smtClean="0"/>
              <a:t>rd</a:t>
            </a:r>
            <a:r>
              <a:rPr lang="en-US" dirty="0" smtClean="0"/>
              <a:t> party</a:t>
            </a:r>
          </a:p>
        </p:txBody>
      </p:sp>
      <p:sp>
        <p:nvSpPr>
          <p:cNvPr id="16386" name="Slide Number Placeholder 5"/>
          <p:cNvSpPr>
            <a:spLocks noGrp="1"/>
          </p:cNvSpPr>
          <p:nvPr>
            <p:ph type="sldNum" sz="quarter" idx="12"/>
          </p:nvPr>
        </p:nvSpPr>
        <p:spPr/>
        <p:txBody>
          <a:bodyPr/>
          <a:lstStyle/>
          <a:p>
            <a:pPr>
              <a:defRPr/>
            </a:pPr>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76800" y="1905000"/>
            <a:ext cx="4267200" cy="25184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z="4000" smtClean="0"/>
              <a:t>Cloud Deployment Models (Cont.)</a:t>
            </a:r>
          </a:p>
        </p:txBody>
      </p:sp>
      <p:sp>
        <p:nvSpPr>
          <p:cNvPr id="13315" name="Content Placeholder 2"/>
          <p:cNvSpPr>
            <a:spLocks noGrp="1"/>
          </p:cNvSpPr>
          <p:nvPr>
            <p:ph idx="1"/>
          </p:nvPr>
        </p:nvSpPr>
        <p:spPr/>
        <p:txBody>
          <a:bodyPr/>
          <a:lstStyle/>
          <a:p>
            <a:pPr eaLnBrk="1" hangingPunct="1"/>
            <a:r>
              <a:rPr lang="en-US" smtClean="0"/>
              <a:t>Public cloud</a:t>
            </a:r>
          </a:p>
          <a:p>
            <a:pPr lvl="1" eaLnBrk="1" hangingPunct="1"/>
            <a:r>
              <a:rPr lang="en-US" smtClean="0"/>
              <a:t>Sold to the public, mega-scale infrastructure</a:t>
            </a:r>
          </a:p>
          <a:p>
            <a:pPr lvl="1" eaLnBrk="1" hangingPunct="1"/>
            <a:r>
              <a:rPr lang="en-US" smtClean="0"/>
              <a:t>available to the general public</a:t>
            </a:r>
          </a:p>
          <a:p>
            <a:pPr eaLnBrk="1" hangingPunct="1"/>
            <a:r>
              <a:rPr lang="en-US" smtClean="0"/>
              <a:t>Hybrid cloud</a:t>
            </a:r>
          </a:p>
          <a:p>
            <a:pPr lvl="1" eaLnBrk="1" hangingPunct="1">
              <a:spcBef>
                <a:spcPct val="0"/>
              </a:spcBef>
            </a:pPr>
            <a:r>
              <a:rPr lang="en-US" smtClean="0"/>
              <a:t>composition of two or more clouds</a:t>
            </a:r>
          </a:p>
          <a:p>
            <a:pPr lvl="1" eaLnBrk="1" hangingPunct="1">
              <a:spcBef>
                <a:spcPct val="0"/>
              </a:spcBef>
            </a:pPr>
            <a:r>
              <a:rPr lang="en-US" smtClean="0"/>
              <a:t>bound by standard or proprietary technology</a:t>
            </a:r>
          </a:p>
          <a:p>
            <a:pPr lvl="1" eaLnBrk="1" hangingPunct="1">
              <a:spcBef>
                <a:spcPct val="0"/>
              </a:spcBef>
            </a:pPr>
            <a:endParaRPr lang="en-US" smtClean="0"/>
          </a:p>
          <a:p>
            <a:pPr eaLnBrk="1" hangingPunct="1"/>
            <a:endParaRPr lang="en-US" smtClean="0"/>
          </a:p>
        </p:txBody>
      </p:sp>
      <p:sp>
        <p:nvSpPr>
          <p:cNvPr id="4" name="Slide Number Placeholder 3"/>
          <p:cNvSpPr>
            <a:spLocks noGrp="1"/>
          </p:cNvSpPr>
          <p:nvPr>
            <p:ph type="sldNum" sz="quarter" idx="12"/>
          </p:nvPr>
        </p:nvSpPr>
        <p:spPr/>
        <p:txBody>
          <a:bodyPr/>
          <a:lstStyle/>
          <a:p>
            <a:pPr>
              <a:defRPr/>
            </a:pP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p:cNvPicPr>
            <a:picLocks noChangeAspect="1" noChangeArrowheads="1"/>
          </p:cNvPicPr>
          <p:nvPr/>
        </p:nvPicPr>
        <p:blipFill>
          <a:blip r:embed="rId3" cstate="print"/>
          <a:srcRect/>
          <a:stretch>
            <a:fillRect/>
          </a:stretch>
        </p:blipFill>
        <p:spPr bwMode="auto">
          <a:xfrm>
            <a:off x="365760" y="1737360"/>
            <a:ext cx="8229600" cy="4699159"/>
          </a:xfrm>
          <a:prstGeom prst="rect">
            <a:avLst/>
          </a:prstGeom>
          <a:noFill/>
          <a:ln w="9525">
            <a:noFill/>
            <a:miter lim="800000"/>
            <a:headEnd/>
            <a:tailEnd/>
          </a:ln>
        </p:spPr>
      </p:pic>
      <p:sp>
        <p:nvSpPr>
          <p:cNvPr id="10243" name="Rectangle 1"/>
          <p:cNvSpPr>
            <a:spLocks noGrp="1" noChangeArrowheads="1"/>
          </p:cNvSpPr>
          <p:nvPr>
            <p:ph type="title"/>
          </p:nvPr>
        </p:nvSpPr>
        <p:spPr>
          <a:xfrm>
            <a:off x="218599" y="270035"/>
            <a:ext cx="8695373" cy="812958"/>
          </a:xfrm>
        </p:spPr>
        <p:txBody>
          <a:bodyPr lIns="0" tIns="0" rIns="0" bIns="0" anchor="t"/>
          <a:lstStyle/>
          <a:p>
            <a:pPr algn="l" eaLnBrk="1" hangingPunct="1">
              <a:lnSpc>
                <a:spcPct val="95000"/>
              </a:lnSpc>
            </a:pPr>
            <a:r>
              <a:rPr lang="en-US" sz="3900" dirty="0" smtClean="0">
                <a:solidFill>
                  <a:srgbClr val="000000"/>
                </a:solidFill>
                <a:latin typeface="Arial" pitchFamily="34" charset="0"/>
              </a:rPr>
              <a:t>Cloud Computing – Delivery Models</a:t>
            </a:r>
          </a:p>
        </p:txBody>
      </p:sp>
      <p:sp>
        <p:nvSpPr>
          <p:cNvPr id="10244" name="Rectangle 2"/>
          <p:cNvSpPr>
            <a:spLocks noGrp="1" noChangeArrowheads="1"/>
          </p:cNvSpPr>
          <p:nvPr>
            <p:ph type="body" idx="1"/>
          </p:nvPr>
        </p:nvSpPr>
        <p:spPr>
          <a:xfrm>
            <a:off x="221457" y="1645920"/>
            <a:ext cx="8689658" cy="4937760"/>
          </a:xfrm>
        </p:spPr>
        <p:txBody>
          <a:bodyPr lIns="0" tIns="0" rIns="0" bIns="0"/>
          <a:lstStyle/>
          <a:p>
            <a:pPr marL="0" indent="0">
              <a:lnSpc>
                <a:spcPct val="95000"/>
              </a:lnSpc>
              <a:spcBef>
                <a:spcPct val="0"/>
              </a:spcBef>
              <a:buNone/>
            </a:pPr>
            <a:r>
              <a:rPr lang="en-US" sz="1700" dirty="0" smtClean="0">
                <a:solidFill>
                  <a:srgbClr val="111111"/>
                </a:solidFill>
                <a:latin typeface="'Bitstream Vera Sans'" pitchFamily="34"/>
              </a:rPr>
              <a:t>Software as a Service - </a:t>
            </a:r>
            <a:r>
              <a:rPr lang="en-US" sz="1700" dirty="0" err="1" smtClean="0">
                <a:solidFill>
                  <a:srgbClr val="111111"/>
                </a:solidFill>
                <a:latin typeface="'Bitstream Vera Sans'" pitchFamily="34"/>
              </a:rPr>
              <a:t>SaaS</a:t>
            </a:r>
            <a:endParaRPr lang="en-US" dirty="0" smtClean="0"/>
          </a:p>
          <a:p>
            <a:pPr marL="0" indent="0">
              <a:lnSpc>
                <a:spcPct val="95000"/>
              </a:lnSpc>
              <a:spcBef>
                <a:spcPct val="0"/>
              </a:spcBef>
              <a:buNone/>
            </a:pPr>
            <a:r>
              <a:rPr lang="en-US" sz="1700" dirty="0" smtClean="0">
                <a:solidFill>
                  <a:srgbClr val="111111"/>
                </a:solidFill>
                <a:latin typeface="'Bitstream Vera Sans'" pitchFamily="34"/>
              </a:rPr>
              <a:t>Platform as a Service - </a:t>
            </a:r>
            <a:r>
              <a:rPr lang="en-US" sz="1700" dirty="0" err="1" smtClean="0">
                <a:solidFill>
                  <a:srgbClr val="111111"/>
                </a:solidFill>
                <a:latin typeface="'Bitstream Vera Sans'" pitchFamily="34"/>
              </a:rPr>
              <a:t>PaaS</a:t>
            </a:r>
            <a:endParaRPr lang="en-US" dirty="0" smtClean="0"/>
          </a:p>
          <a:p>
            <a:pPr marL="0" indent="0">
              <a:lnSpc>
                <a:spcPct val="95000"/>
              </a:lnSpc>
              <a:spcBef>
                <a:spcPct val="0"/>
              </a:spcBef>
              <a:buNone/>
            </a:pPr>
            <a:r>
              <a:rPr lang="en-US" sz="1700" dirty="0" smtClean="0">
                <a:solidFill>
                  <a:srgbClr val="111111"/>
                </a:solidFill>
                <a:latin typeface="'Bitstream Vera Sans'" pitchFamily="34"/>
              </a:rPr>
              <a:t>Infrastructure as a Service - </a:t>
            </a:r>
            <a:r>
              <a:rPr lang="en-US" sz="1700" dirty="0" err="1" smtClean="0">
                <a:solidFill>
                  <a:srgbClr val="111111"/>
                </a:solidFill>
                <a:latin typeface="'Bitstream Vera Sans'" pitchFamily="34"/>
              </a:rPr>
              <a:t>IaaS</a:t>
            </a:r>
            <a:endParaRPr lang="en-US" dirty="0" smtClean="0"/>
          </a:p>
          <a:p>
            <a:pPr marL="0" indent="0">
              <a:lnSpc>
                <a:spcPct val="95000"/>
              </a:lnSpc>
              <a:spcBef>
                <a:spcPct val="0"/>
              </a:spcBef>
              <a:buNone/>
            </a:pPr>
            <a:endParaRPr lang="en-US" sz="1900" dirty="0" smtClean="0">
              <a:solidFill>
                <a:srgbClr val="111111"/>
              </a:solidFill>
              <a:latin typeface="'Bitstream Vera Sans'" pitchFamily="34"/>
            </a:endParaRPr>
          </a:p>
          <a:p>
            <a:pPr marL="0" indent="0">
              <a:lnSpc>
                <a:spcPct val="95000"/>
              </a:lnSpc>
              <a:spcBef>
                <a:spcPct val="0"/>
              </a:spcBef>
              <a:buNone/>
            </a:pPr>
            <a:endParaRPr lang="en-US" sz="1900" dirty="0" smtClean="0">
              <a:solidFill>
                <a:srgbClr val="111111"/>
              </a:solidFill>
              <a:latin typeface="'Bitstream Vera Sans'" pitchFamily="34"/>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Grp="1" noChangeArrowheads="1"/>
          </p:cNvSpPr>
          <p:nvPr>
            <p:ph type="title"/>
          </p:nvPr>
        </p:nvSpPr>
        <p:spPr/>
        <p:txBody>
          <a:bodyPr/>
          <a:lstStyle/>
          <a:p>
            <a:pPr eaLnBrk="1" fontAlgn="auto" hangingPunct="1">
              <a:spcAft>
                <a:spcPts val="0"/>
              </a:spcAft>
              <a:defRPr/>
            </a:pPr>
            <a:r>
              <a:rPr lang="en-US" sz="4000" smtClean="0">
                <a:solidFill>
                  <a:schemeClr val="tx1"/>
                </a:solidFill>
                <a:latin typeface="Lucida Calligraphy" pitchFamily="66" charset="0"/>
              </a:rPr>
              <a:t>Service Models</a:t>
            </a:r>
            <a:endParaRPr lang="en-US" sz="4000" i="1" smtClean="0">
              <a:solidFill>
                <a:schemeClr val="accent2"/>
              </a:solidFill>
              <a:latin typeface="Lucida Calligraphy" pitchFamily="66" charset="0"/>
            </a:endParaRPr>
          </a:p>
        </p:txBody>
      </p:sp>
      <p:pic>
        <p:nvPicPr>
          <p:cNvPr id="37891" name="Picture 12" descr="Picture1"/>
          <p:cNvPicPr>
            <a:picLocks noGrp="1" noChangeAspect="1" noChangeArrowheads="1"/>
          </p:cNvPicPr>
          <p:nvPr>
            <p:ph idx="1"/>
          </p:nvPr>
        </p:nvPicPr>
        <p:blipFill>
          <a:blip r:embed="rId2" cstate="print"/>
          <a:srcRect/>
          <a:stretch>
            <a:fillRect/>
          </a:stretch>
        </p:blipFill>
        <p:spPr>
          <a:xfrm>
            <a:off x="1235075" y="1600200"/>
            <a:ext cx="6064250" cy="4800600"/>
          </a:xfrm>
        </p:spPr>
      </p:pic>
      <p:sp>
        <p:nvSpPr>
          <p:cNvPr id="37892"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eaLnBrk="1" hangingPunct="1"/>
            <a:fld id="{3CC03B01-43BA-4414-9BC2-01F60FF0F3F5}" type="slidenum">
              <a:rPr lang="en-US" altLang="en-US" sz="1400"/>
              <a:pPr algn="r" eaLnBrk="1" hangingPunct="1"/>
              <a:t>44</a:t>
            </a:fld>
            <a:endParaRPr lang="en-US" altLang="en-US" sz="140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sldNum" sz="quarter" idx="12"/>
          </p:nvPr>
        </p:nvSpPr>
        <p:spPr>
          <a:noFill/>
        </p:spPr>
        <p:txBody>
          <a:bodyPr/>
          <a:lstStyle/>
          <a:p>
            <a:endParaRPr lang="en-US" dirty="0" smtClean="0"/>
          </a:p>
        </p:txBody>
      </p:sp>
      <p:sp>
        <p:nvSpPr>
          <p:cNvPr id="22531"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endParaRPr lang="en-US" sz="1400" dirty="0"/>
          </a:p>
        </p:txBody>
      </p:sp>
      <p:sp>
        <p:nvSpPr>
          <p:cNvPr id="22532" name="Rectangle 2"/>
          <p:cNvSpPr>
            <a:spLocks noGrp="1" noChangeArrowheads="1"/>
          </p:cNvSpPr>
          <p:nvPr>
            <p:ph type="title"/>
          </p:nvPr>
        </p:nvSpPr>
        <p:spPr/>
        <p:txBody>
          <a:bodyPr/>
          <a:lstStyle/>
          <a:p>
            <a:pPr eaLnBrk="1" hangingPunct="1"/>
            <a:r>
              <a:rPr lang="en-US" smtClean="0"/>
              <a:t>Service Models</a:t>
            </a:r>
            <a:endParaRPr lang="en-US" i="1" smtClean="0">
              <a:solidFill>
                <a:schemeClr val="accent2"/>
              </a:solidFill>
            </a:endParaRPr>
          </a:p>
        </p:txBody>
      </p:sp>
      <p:pic>
        <p:nvPicPr>
          <p:cNvPr id="22533" name="Picture 7"/>
          <p:cNvPicPr>
            <a:picLocks noGrp="1" noChangeAspect="1" noChangeArrowheads="1"/>
          </p:cNvPicPr>
          <p:nvPr>
            <p:ph sz="half" idx="2"/>
          </p:nvPr>
        </p:nvPicPr>
        <p:blipFill>
          <a:blip r:embed="rId2" cstate="print"/>
          <a:srcRect l="-4901" b="36632"/>
          <a:stretch>
            <a:fillRect/>
          </a:stretch>
        </p:blipFill>
        <p:spPr>
          <a:xfrm>
            <a:off x="5334000" y="1905000"/>
            <a:ext cx="3657600" cy="4114800"/>
          </a:xfrm>
        </p:spPr>
      </p:pic>
      <p:sp>
        <p:nvSpPr>
          <p:cNvPr id="22534" name="Rectangle 3"/>
          <p:cNvSpPr>
            <a:spLocks noGrp="1" noChangeArrowheads="1"/>
          </p:cNvSpPr>
          <p:nvPr>
            <p:ph type="body" sz="half" idx="1"/>
          </p:nvPr>
        </p:nvSpPr>
        <p:spPr>
          <a:xfrm>
            <a:off x="304800" y="1752600"/>
            <a:ext cx="5029200" cy="3962400"/>
          </a:xfrm>
        </p:spPr>
        <p:txBody>
          <a:bodyPr>
            <a:normAutofit fontScale="92500" lnSpcReduction="10000"/>
          </a:bodyPr>
          <a:lstStyle/>
          <a:p>
            <a:pPr eaLnBrk="1" hangingPunct="1">
              <a:buFontTx/>
              <a:buNone/>
            </a:pPr>
            <a:r>
              <a:rPr lang="en-US" sz="2800" smtClean="0"/>
              <a:t>Infrastructure-as-a-Service (IaaS)</a:t>
            </a:r>
          </a:p>
          <a:p>
            <a:pPr eaLnBrk="1" hangingPunct="1"/>
            <a:r>
              <a:rPr lang="en-US" sz="2000" smtClean="0"/>
              <a:t>A service model that involves outsourcing the basic infrastructure used to support operations--including storage, hardware, servers, and networking components. </a:t>
            </a:r>
          </a:p>
          <a:p>
            <a:pPr eaLnBrk="1" hangingPunct="1"/>
            <a:endParaRPr lang="en-US" sz="2000" smtClean="0"/>
          </a:p>
          <a:p>
            <a:pPr eaLnBrk="1" hangingPunct="1"/>
            <a:r>
              <a:rPr lang="en-US" sz="2000" smtClean="0"/>
              <a:t>The service provider owns the infrastructure equipment and is responsible for housing, running, and maintaining it. The customer typically pays on a per-use basis.</a:t>
            </a:r>
            <a:r>
              <a:rPr lang="en-US" sz="2400" smtClean="0"/>
              <a:t> </a:t>
            </a:r>
          </a:p>
          <a:p>
            <a:pPr eaLnBrk="1" hangingPunct="1"/>
            <a:endParaRPr lang="en-US" sz="2400" smtClean="0"/>
          </a:p>
          <a:p>
            <a:pPr eaLnBrk="1" hangingPunct="1"/>
            <a:r>
              <a:rPr lang="en-US" sz="2000" b="1" smtClean="0">
                <a:solidFill>
                  <a:schemeClr val="accent2"/>
                </a:solidFill>
              </a:rPr>
              <a:t>The customer uses their own platform (Windows, Unix), and applications</a:t>
            </a:r>
          </a:p>
          <a:p>
            <a:pPr eaLnBrk="1" hangingPunct="1"/>
            <a:endParaRPr lang="en-US" sz="24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Grp="1" noChangeArrowheads="1"/>
          </p:cNvSpPr>
          <p:nvPr>
            <p:ph type="sldNum" sz="quarter" idx="12"/>
          </p:nvPr>
        </p:nvSpPr>
        <p:spPr>
          <a:noFill/>
        </p:spPr>
        <p:txBody>
          <a:bodyPr/>
          <a:lstStyle/>
          <a:p>
            <a:endParaRPr lang="en-US" dirty="0" smtClean="0"/>
          </a:p>
        </p:txBody>
      </p:sp>
      <p:sp>
        <p:nvSpPr>
          <p:cNvPr id="23555"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endParaRPr lang="en-US" sz="1400" dirty="0"/>
          </a:p>
        </p:txBody>
      </p:sp>
      <p:sp>
        <p:nvSpPr>
          <p:cNvPr id="23556" name="Rectangle 2"/>
          <p:cNvSpPr>
            <a:spLocks noGrp="1" noChangeArrowheads="1"/>
          </p:cNvSpPr>
          <p:nvPr>
            <p:ph type="title"/>
          </p:nvPr>
        </p:nvSpPr>
        <p:spPr/>
        <p:txBody>
          <a:bodyPr/>
          <a:lstStyle/>
          <a:p>
            <a:pPr eaLnBrk="1" hangingPunct="1"/>
            <a:r>
              <a:rPr lang="en-US" smtClean="0"/>
              <a:t>Service Models</a:t>
            </a:r>
          </a:p>
        </p:txBody>
      </p:sp>
      <p:sp>
        <p:nvSpPr>
          <p:cNvPr id="23557" name="Rectangle 3"/>
          <p:cNvSpPr>
            <a:spLocks noGrp="1" noChangeArrowheads="1"/>
          </p:cNvSpPr>
          <p:nvPr>
            <p:ph type="body" sz="half" idx="1"/>
          </p:nvPr>
        </p:nvSpPr>
        <p:spPr>
          <a:xfrm>
            <a:off x="304800" y="1676400"/>
            <a:ext cx="5181600" cy="4876800"/>
          </a:xfrm>
        </p:spPr>
        <p:txBody>
          <a:bodyPr/>
          <a:lstStyle/>
          <a:p>
            <a:pPr eaLnBrk="1" hangingPunct="1">
              <a:lnSpc>
                <a:spcPct val="90000"/>
              </a:lnSpc>
              <a:buFontTx/>
              <a:buNone/>
            </a:pPr>
            <a:r>
              <a:rPr lang="en-US" sz="2400" smtClean="0"/>
              <a:t>Platform-as-a-Service (PaaS)</a:t>
            </a:r>
          </a:p>
          <a:p>
            <a:pPr eaLnBrk="1" hangingPunct="1">
              <a:lnSpc>
                <a:spcPct val="90000"/>
              </a:lnSpc>
            </a:pPr>
            <a:r>
              <a:rPr lang="en-US" sz="2000" smtClean="0"/>
              <a:t>A service model that involves outsourcing the basic infrastructure and platform (Windows, Unix)</a:t>
            </a:r>
          </a:p>
          <a:p>
            <a:pPr eaLnBrk="1" hangingPunct="1">
              <a:lnSpc>
                <a:spcPct val="90000"/>
              </a:lnSpc>
            </a:pPr>
            <a:endParaRPr lang="en-US" sz="2000" smtClean="0"/>
          </a:p>
          <a:p>
            <a:pPr eaLnBrk="1" hangingPunct="1">
              <a:lnSpc>
                <a:spcPct val="90000"/>
              </a:lnSpc>
            </a:pPr>
            <a:r>
              <a:rPr lang="en-US" sz="2000" smtClean="0"/>
              <a:t>PaaS facilitates deploying applications without the cost and complexity of buying and managing the underlying hardware and software where the applications are hosted. </a:t>
            </a:r>
          </a:p>
          <a:p>
            <a:pPr eaLnBrk="1" hangingPunct="1">
              <a:lnSpc>
                <a:spcPct val="90000"/>
              </a:lnSpc>
            </a:pPr>
            <a:endParaRPr lang="en-US" sz="2000" smtClean="0"/>
          </a:p>
          <a:p>
            <a:pPr eaLnBrk="1" hangingPunct="1">
              <a:lnSpc>
                <a:spcPct val="90000"/>
              </a:lnSpc>
            </a:pPr>
            <a:r>
              <a:rPr lang="en-US" sz="2000" b="1" smtClean="0">
                <a:solidFill>
                  <a:schemeClr val="accent2"/>
                </a:solidFill>
              </a:rPr>
              <a:t>The customer uses their own applications </a:t>
            </a:r>
          </a:p>
          <a:p>
            <a:pPr eaLnBrk="1" hangingPunct="1">
              <a:lnSpc>
                <a:spcPct val="90000"/>
              </a:lnSpc>
            </a:pPr>
            <a:endParaRPr lang="en-US" sz="2000" smtClean="0"/>
          </a:p>
          <a:p>
            <a:pPr eaLnBrk="1" hangingPunct="1">
              <a:lnSpc>
                <a:spcPct val="90000"/>
              </a:lnSpc>
            </a:pPr>
            <a:endParaRPr lang="en-US" sz="2000" smtClean="0"/>
          </a:p>
        </p:txBody>
      </p:sp>
      <p:pic>
        <p:nvPicPr>
          <p:cNvPr id="23558" name="Picture 7"/>
          <p:cNvPicPr>
            <a:picLocks noGrp="1" noChangeAspect="1" noChangeArrowheads="1"/>
          </p:cNvPicPr>
          <p:nvPr>
            <p:ph sz="half" idx="2"/>
          </p:nvPr>
        </p:nvPicPr>
        <p:blipFill>
          <a:blip r:embed="rId2" cstate="print"/>
          <a:srcRect l="127" b="36023"/>
          <a:stretch>
            <a:fillRect/>
          </a:stretch>
        </p:blipFill>
        <p:spPr>
          <a:xfrm>
            <a:off x="5407025" y="1828800"/>
            <a:ext cx="3432175" cy="4114800"/>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sldNum" sz="quarter" idx="12"/>
          </p:nvPr>
        </p:nvSpPr>
        <p:spPr>
          <a:noFill/>
        </p:spPr>
        <p:txBody>
          <a:bodyPr/>
          <a:lstStyle/>
          <a:p>
            <a:endParaRPr lang="en-US" dirty="0" smtClean="0"/>
          </a:p>
        </p:txBody>
      </p:sp>
      <p:sp>
        <p:nvSpPr>
          <p:cNvPr id="24579"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endParaRPr lang="en-US" sz="1400" dirty="0"/>
          </a:p>
        </p:txBody>
      </p:sp>
      <p:sp>
        <p:nvSpPr>
          <p:cNvPr id="24580" name="Rectangle 2"/>
          <p:cNvSpPr>
            <a:spLocks noGrp="1" noChangeArrowheads="1"/>
          </p:cNvSpPr>
          <p:nvPr>
            <p:ph type="title"/>
          </p:nvPr>
        </p:nvSpPr>
        <p:spPr/>
        <p:txBody>
          <a:bodyPr/>
          <a:lstStyle/>
          <a:p>
            <a:pPr eaLnBrk="1" hangingPunct="1"/>
            <a:r>
              <a:rPr lang="en-US" smtClean="0"/>
              <a:t>Service Models</a:t>
            </a:r>
            <a:endParaRPr lang="en-US" i="1" smtClean="0">
              <a:solidFill>
                <a:schemeClr val="accent2"/>
              </a:solidFill>
            </a:endParaRPr>
          </a:p>
        </p:txBody>
      </p:sp>
      <p:sp>
        <p:nvSpPr>
          <p:cNvPr id="24581" name="Rectangle 3"/>
          <p:cNvSpPr>
            <a:spLocks noGrp="1" noChangeArrowheads="1"/>
          </p:cNvSpPr>
          <p:nvPr>
            <p:ph type="body" sz="half" idx="1"/>
          </p:nvPr>
        </p:nvSpPr>
        <p:spPr>
          <a:xfrm>
            <a:off x="381000" y="1752600"/>
            <a:ext cx="4572000" cy="4038600"/>
          </a:xfrm>
        </p:spPr>
        <p:txBody>
          <a:bodyPr/>
          <a:lstStyle/>
          <a:p>
            <a:pPr eaLnBrk="1" hangingPunct="1">
              <a:lnSpc>
                <a:spcPct val="90000"/>
              </a:lnSpc>
              <a:buFontTx/>
              <a:buNone/>
            </a:pPr>
            <a:r>
              <a:rPr lang="en-US" sz="2400" smtClean="0"/>
              <a:t>Software-as-a-Service (SaaS)</a:t>
            </a:r>
          </a:p>
          <a:p>
            <a:pPr eaLnBrk="1" hangingPunct="1">
              <a:lnSpc>
                <a:spcPct val="90000"/>
              </a:lnSpc>
            </a:pPr>
            <a:r>
              <a:rPr lang="en-US" sz="2000" smtClean="0"/>
              <a:t>Also referred to as “software on demand,” this service model involves outsourcing the infrastructure, platform, and software/applications.</a:t>
            </a:r>
          </a:p>
          <a:p>
            <a:pPr eaLnBrk="1" hangingPunct="1">
              <a:lnSpc>
                <a:spcPct val="90000"/>
              </a:lnSpc>
            </a:pPr>
            <a:endParaRPr lang="en-US" sz="2000" smtClean="0"/>
          </a:p>
          <a:p>
            <a:pPr eaLnBrk="1" hangingPunct="1">
              <a:lnSpc>
                <a:spcPct val="90000"/>
              </a:lnSpc>
            </a:pPr>
            <a:r>
              <a:rPr lang="en-US" sz="2000" smtClean="0"/>
              <a:t>Typically, these services are available to the customer for a fee, pay-as-you-go, or a no charge model.</a:t>
            </a:r>
          </a:p>
          <a:p>
            <a:pPr eaLnBrk="1" hangingPunct="1">
              <a:lnSpc>
                <a:spcPct val="90000"/>
              </a:lnSpc>
            </a:pPr>
            <a:endParaRPr lang="en-US" sz="2000" smtClean="0"/>
          </a:p>
          <a:p>
            <a:pPr eaLnBrk="1" hangingPunct="1">
              <a:lnSpc>
                <a:spcPct val="90000"/>
              </a:lnSpc>
            </a:pPr>
            <a:r>
              <a:rPr lang="en-US" sz="2000" smtClean="0"/>
              <a:t>The customer accesses the applications over the internet.</a:t>
            </a:r>
          </a:p>
          <a:p>
            <a:pPr eaLnBrk="1" hangingPunct="1">
              <a:lnSpc>
                <a:spcPct val="90000"/>
              </a:lnSpc>
            </a:pPr>
            <a:endParaRPr lang="en-US" sz="2000" smtClean="0"/>
          </a:p>
        </p:txBody>
      </p:sp>
      <p:pic>
        <p:nvPicPr>
          <p:cNvPr id="24582" name="Picture 7"/>
          <p:cNvPicPr>
            <a:picLocks noGrp="1" noChangeAspect="1" noChangeArrowheads="1"/>
          </p:cNvPicPr>
          <p:nvPr>
            <p:ph sz="half" idx="2"/>
          </p:nvPr>
        </p:nvPicPr>
        <p:blipFill>
          <a:blip r:embed="rId2" cstate="print"/>
          <a:srcRect l="-1987" b="30972"/>
          <a:stretch>
            <a:fillRect/>
          </a:stretch>
        </p:blipFill>
        <p:spPr>
          <a:xfrm>
            <a:off x="5354638" y="1981200"/>
            <a:ext cx="3484562" cy="4114800"/>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6"/>
          <p:cNvSpPr>
            <a:spLocks noGrp="1" noChangeArrowheads="1"/>
          </p:cNvSpPr>
          <p:nvPr>
            <p:ph type="sldNum" sz="quarter" idx="12"/>
          </p:nvPr>
        </p:nvSpPr>
        <p:spPr>
          <a:noFill/>
        </p:spPr>
        <p:txBody>
          <a:bodyPr/>
          <a:lstStyle/>
          <a:p>
            <a:endParaRPr lang="en-US" dirty="0" smtClean="0"/>
          </a:p>
        </p:txBody>
      </p:sp>
      <p:sp>
        <p:nvSpPr>
          <p:cNvPr id="19459" name="Rectangle 6"/>
          <p:cNvSpPr txBox="1">
            <a:spLocks noGrp="1" noChangeArrowheads="1"/>
          </p:cNvSpPr>
          <p:nvPr/>
        </p:nvSpPr>
        <p:spPr bwMode="auto">
          <a:xfrm>
            <a:off x="6553200" y="6248400"/>
            <a:ext cx="1905000" cy="457200"/>
          </a:xfrm>
          <a:prstGeom prst="rect">
            <a:avLst/>
          </a:prstGeom>
          <a:noFill/>
          <a:ln w="9525">
            <a:noFill/>
            <a:miter lim="800000"/>
            <a:headEnd/>
            <a:tailEnd/>
          </a:ln>
        </p:spPr>
        <p:txBody>
          <a:bodyPr/>
          <a:lstStyle/>
          <a:p>
            <a:pPr algn="r"/>
            <a:endParaRPr lang="en-US" sz="1400" dirty="0"/>
          </a:p>
        </p:txBody>
      </p:sp>
      <p:sp>
        <p:nvSpPr>
          <p:cNvPr id="19460" name="Rectangle 2"/>
          <p:cNvSpPr>
            <a:spLocks noGrp="1" noChangeArrowheads="1"/>
          </p:cNvSpPr>
          <p:nvPr>
            <p:ph type="title" idx="4294967295"/>
          </p:nvPr>
        </p:nvSpPr>
        <p:spPr/>
        <p:txBody>
          <a:bodyPr/>
          <a:lstStyle/>
          <a:p>
            <a:r>
              <a:rPr lang="en-US" dirty="0" smtClean="0"/>
              <a:t>Other Services</a:t>
            </a:r>
          </a:p>
        </p:txBody>
      </p:sp>
      <p:sp>
        <p:nvSpPr>
          <p:cNvPr id="19461" name="Rectangle 3"/>
          <p:cNvSpPr>
            <a:spLocks noGrp="1" noChangeArrowheads="1"/>
          </p:cNvSpPr>
          <p:nvPr>
            <p:ph type="body" idx="4294967295"/>
          </p:nvPr>
        </p:nvSpPr>
        <p:spPr/>
        <p:txBody>
          <a:bodyPr>
            <a:normAutofit fontScale="92500" lnSpcReduction="10000"/>
          </a:bodyPr>
          <a:lstStyle/>
          <a:p>
            <a:r>
              <a:rPr lang="fr-FR" sz="2400" dirty="0" smtClean="0"/>
              <a:t>Storage-as-a-service </a:t>
            </a:r>
          </a:p>
          <a:p>
            <a:r>
              <a:rPr lang="fr-FR" sz="2400" dirty="0" err="1" smtClean="0"/>
              <a:t>Database</a:t>
            </a:r>
            <a:r>
              <a:rPr lang="fr-FR" sz="2400" dirty="0" smtClean="0"/>
              <a:t>-as-a-service </a:t>
            </a:r>
          </a:p>
          <a:p>
            <a:r>
              <a:rPr lang="fr-FR" sz="2400" dirty="0" smtClean="0"/>
              <a:t>Information-as-a-service </a:t>
            </a:r>
          </a:p>
          <a:p>
            <a:r>
              <a:rPr lang="fr-FR" sz="2400" dirty="0" err="1" smtClean="0"/>
              <a:t>Process</a:t>
            </a:r>
            <a:r>
              <a:rPr lang="fr-FR" sz="2400" dirty="0" smtClean="0"/>
              <a:t>-as-a-service </a:t>
            </a:r>
          </a:p>
          <a:p>
            <a:r>
              <a:rPr lang="fr-FR" sz="2400" dirty="0" smtClean="0"/>
              <a:t>Application-as-a-service</a:t>
            </a:r>
          </a:p>
          <a:p>
            <a:r>
              <a:rPr lang="en-US" sz="2400" dirty="0" smtClean="0"/>
              <a:t>Integration-as-a-service </a:t>
            </a:r>
          </a:p>
          <a:p>
            <a:r>
              <a:rPr lang="en-US" sz="2400" dirty="0" smtClean="0"/>
              <a:t>Security-as-a-service </a:t>
            </a:r>
          </a:p>
          <a:p>
            <a:r>
              <a:rPr lang="en-US" sz="2400" dirty="0" smtClean="0"/>
              <a:t>Mgt/Governance-as-a-service </a:t>
            </a:r>
          </a:p>
          <a:p>
            <a:r>
              <a:rPr lang="en-US" sz="2400" dirty="0" smtClean="0"/>
              <a:t>Testing-as-a-service </a:t>
            </a:r>
          </a:p>
          <a:p>
            <a:pPr lvl="0"/>
            <a:r>
              <a:rPr lang="en-US" sz="2400" dirty="0" smtClean="0"/>
              <a:t>Network-as-a-Service</a:t>
            </a:r>
          </a:p>
          <a:p>
            <a:pPr lvl="0"/>
            <a:r>
              <a:rPr lang="en-US" sz="2400" dirty="0" smtClean="0"/>
              <a:t>Communication-as-a-Service</a:t>
            </a:r>
          </a:p>
          <a:p>
            <a:pPr lvl="0"/>
            <a:r>
              <a:rPr lang="en-US" sz="2400" dirty="0" smtClean="0"/>
              <a:t>Analytics-as-a-Service</a:t>
            </a:r>
            <a:endParaRPr lang="fr-FR" sz="2400" dirty="0" smtClean="0"/>
          </a:p>
          <a:p>
            <a:pPr lvl="1">
              <a:lnSpc>
                <a:spcPct val="90000"/>
              </a:lnSpc>
              <a:buFontTx/>
              <a:buNone/>
            </a:pPr>
            <a:endParaRPr lang="en-US" sz="2000" dirty="0" smtClean="0"/>
          </a:p>
          <a:p>
            <a:pPr lvl="1">
              <a:lnSpc>
                <a:spcPct val="90000"/>
              </a:lnSpc>
              <a:buFontTx/>
              <a:buNone/>
            </a:pPr>
            <a:endParaRPr lang="en-US" sz="1000" dirty="0" smtClean="0"/>
          </a:p>
          <a:p>
            <a:pPr lvl="1">
              <a:lnSpc>
                <a:spcPct val="90000"/>
              </a:lnSpc>
              <a:buFontTx/>
              <a:buNone/>
            </a:pPr>
            <a:endParaRPr lang="en-US" sz="2000" dirty="0" smtClean="0"/>
          </a:p>
          <a:p>
            <a:pPr>
              <a:lnSpc>
                <a:spcPct val="90000"/>
              </a:lnSpc>
            </a:pPr>
            <a:endParaRPr lang="en-US" sz="2400"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752600" y="76200"/>
            <a:ext cx="7239000" cy="1143000"/>
          </a:xfrm>
        </p:spPr>
        <p:txBody>
          <a:bodyPr/>
          <a:lstStyle/>
          <a:p>
            <a:r>
              <a:rPr lang="en-US" sz="4000" smtClean="0"/>
              <a:t>Some Commercial Cloud Offerings</a:t>
            </a:r>
          </a:p>
        </p:txBody>
      </p:sp>
      <p:pic>
        <p:nvPicPr>
          <p:cNvPr id="24579" name="Picture 4"/>
          <p:cNvPicPr>
            <a:picLocks noChangeAspect="1" noChangeArrowheads="1"/>
          </p:cNvPicPr>
          <p:nvPr/>
        </p:nvPicPr>
        <p:blipFill>
          <a:blip r:embed="rId2" cstate="print"/>
          <a:srcRect/>
          <a:stretch>
            <a:fillRect/>
          </a:stretch>
        </p:blipFill>
        <p:spPr bwMode="auto">
          <a:xfrm>
            <a:off x="284163" y="1235075"/>
            <a:ext cx="5421312" cy="681038"/>
          </a:xfrm>
          <a:prstGeom prst="rect">
            <a:avLst/>
          </a:prstGeom>
          <a:noFill/>
          <a:ln w="25400">
            <a:noFill/>
            <a:miter lim="800000"/>
            <a:headEnd/>
            <a:tailEnd/>
          </a:ln>
        </p:spPr>
      </p:pic>
      <p:pic>
        <p:nvPicPr>
          <p:cNvPr id="24580" name="Picture 5"/>
          <p:cNvPicPr>
            <a:picLocks noChangeAspect="1" noChangeArrowheads="1"/>
          </p:cNvPicPr>
          <p:nvPr/>
        </p:nvPicPr>
        <p:blipFill>
          <a:blip r:embed="rId3" cstate="print"/>
          <a:srcRect/>
          <a:stretch>
            <a:fillRect/>
          </a:stretch>
        </p:blipFill>
        <p:spPr bwMode="auto">
          <a:xfrm>
            <a:off x="5046663" y="2155825"/>
            <a:ext cx="3529012" cy="831850"/>
          </a:xfrm>
          <a:prstGeom prst="rect">
            <a:avLst/>
          </a:prstGeom>
          <a:noFill/>
          <a:ln w="25400">
            <a:noFill/>
            <a:miter lim="800000"/>
            <a:headEnd/>
            <a:tailEnd/>
          </a:ln>
        </p:spPr>
      </p:pic>
      <p:pic>
        <p:nvPicPr>
          <p:cNvPr id="24581" name="Picture 6"/>
          <p:cNvPicPr>
            <a:picLocks noChangeAspect="1"/>
          </p:cNvPicPr>
          <p:nvPr/>
        </p:nvPicPr>
        <p:blipFill>
          <a:blip r:embed="rId4" cstate="print"/>
          <a:srcRect/>
          <a:stretch>
            <a:fillRect/>
          </a:stretch>
        </p:blipFill>
        <p:spPr bwMode="auto">
          <a:xfrm>
            <a:off x="7653338" y="3514725"/>
            <a:ext cx="989012" cy="1557338"/>
          </a:xfrm>
          <a:prstGeom prst="rect">
            <a:avLst/>
          </a:prstGeom>
          <a:noFill/>
          <a:ln w="9525">
            <a:noFill/>
            <a:miter lim="800000"/>
            <a:headEnd/>
            <a:tailEnd/>
          </a:ln>
        </p:spPr>
      </p:pic>
      <p:pic>
        <p:nvPicPr>
          <p:cNvPr id="24582" name="Picture 7"/>
          <p:cNvPicPr>
            <a:picLocks noChangeAspect="1"/>
          </p:cNvPicPr>
          <p:nvPr/>
        </p:nvPicPr>
        <p:blipFill>
          <a:blip r:embed="rId5" cstate="print"/>
          <a:srcRect/>
          <a:stretch>
            <a:fillRect/>
          </a:stretch>
        </p:blipFill>
        <p:spPr bwMode="auto">
          <a:xfrm>
            <a:off x="1652588" y="4849813"/>
            <a:ext cx="1857375" cy="690562"/>
          </a:xfrm>
          <a:prstGeom prst="rect">
            <a:avLst/>
          </a:prstGeom>
          <a:noFill/>
          <a:ln w="9525">
            <a:noFill/>
            <a:miter lim="800000"/>
            <a:headEnd/>
            <a:tailEnd/>
          </a:ln>
        </p:spPr>
      </p:pic>
      <p:pic>
        <p:nvPicPr>
          <p:cNvPr id="24583" name="Picture 9"/>
          <p:cNvPicPr>
            <a:picLocks noChangeAspect="1"/>
          </p:cNvPicPr>
          <p:nvPr/>
        </p:nvPicPr>
        <p:blipFill>
          <a:blip r:embed="rId6" cstate="print"/>
          <a:srcRect/>
          <a:stretch>
            <a:fillRect/>
          </a:stretch>
        </p:blipFill>
        <p:spPr bwMode="auto">
          <a:xfrm>
            <a:off x="4094163" y="3467100"/>
            <a:ext cx="2654300" cy="711200"/>
          </a:xfrm>
          <a:prstGeom prst="rect">
            <a:avLst/>
          </a:prstGeom>
          <a:noFill/>
          <a:ln w="9525">
            <a:noFill/>
            <a:miter lim="800000"/>
            <a:headEnd/>
            <a:tailEnd/>
          </a:ln>
        </p:spPr>
      </p:pic>
      <p:pic>
        <p:nvPicPr>
          <p:cNvPr id="24584" name="Picture 10"/>
          <p:cNvPicPr>
            <a:picLocks noChangeAspect="1"/>
          </p:cNvPicPr>
          <p:nvPr/>
        </p:nvPicPr>
        <p:blipFill>
          <a:blip r:embed="rId7" cstate="print"/>
          <a:srcRect/>
          <a:stretch>
            <a:fillRect/>
          </a:stretch>
        </p:blipFill>
        <p:spPr bwMode="auto">
          <a:xfrm>
            <a:off x="6089650" y="1587500"/>
            <a:ext cx="2695575" cy="598488"/>
          </a:xfrm>
          <a:prstGeom prst="rect">
            <a:avLst/>
          </a:prstGeom>
          <a:noFill/>
          <a:ln w="9525">
            <a:noFill/>
            <a:miter lim="800000"/>
            <a:headEnd/>
            <a:tailEnd/>
          </a:ln>
        </p:spPr>
      </p:pic>
      <p:pic>
        <p:nvPicPr>
          <p:cNvPr id="24585" name="Picture 11"/>
          <p:cNvPicPr>
            <a:picLocks noChangeAspect="1"/>
          </p:cNvPicPr>
          <p:nvPr/>
        </p:nvPicPr>
        <p:blipFill>
          <a:blip r:embed="rId8" cstate="print"/>
          <a:srcRect/>
          <a:stretch>
            <a:fillRect/>
          </a:stretch>
        </p:blipFill>
        <p:spPr bwMode="auto">
          <a:xfrm>
            <a:off x="4529138" y="4979988"/>
            <a:ext cx="1851025" cy="681037"/>
          </a:xfrm>
          <a:prstGeom prst="rect">
            <a:avLst/>
          </a:prstGeom>
          <a:noFill/>
          <a:ln w="9525">
            <a:noFill/>
            <a:miter lim="800000"/>
            <a:headEnd/>
            <a:tailEnd/>
          </a:ln>
        </p:spPr>
      </p:pic>
      <p:pic>
        <p:nvPicPr>
          <p:cNvPr id="24586" name="Picture 12"/>
          <p:cNvPicPr>
            <a:picLocks noChangeAspect="1"/>
          </p:cNvPicPr>
          <p:nvPr/>
        </p:nvPicPr>
        <p:blipFill>
          <a:blip r:embed="rId9" cstate="print"/>
          <a:srcRect/>
          <a:stretch>
            <a:fillRect/>
          </a:stretch>
        </p:blipFill>
        <p:spPr bwMode="auto">
          <a:xfrm>
            <a:off x="598488" y="3478213"/>
            <a:ext cx="1787525" cy="850900"/>
          </a:xfrm>
          <a:prstGeom prst="rect">
            <a:avLst/>
          </a:prstGeom>
          <a:noFill/>
          <a:ln w="9525">
            <a:noFill/>
            <a:miter lim="800000"/>
            <a:headEnd/>
            <a:tailEnd/>
          </a:ln>
        </p:spPr>
      </p:pic>
      <p:pic>
        <p:nvPicPr>
          <p:cNvPr id="24587" name="Picture 11"/>
          <p:cNvPicPr>
            <a:picLocks noChangeAspect="1"/>
          </p:cNvPicPr>
          <p:nvPr/>
        </p:nvPicPr>
        <p:blipFill>
          <a:blip r:embed="rId10" cstate="print"/>
          <a:srcRect/>
          <a:stretch>
            <a:fillRect/>
          </a:stretch>
        </p:blipFill>
        <p:spPr bwMode="auto">
          <a:xfrm>
            <a:off x="2682875" y="3519488"/>
            <a:ext cx="1131888" cy="1152525"/>
          </a:xfrm>
          <a:prstGeom prst="rect">
            <a:avLst/>
          </a:prstGeom>
          <a:noFill/>
          <a:ln w="9525">
            <a:noFill/>
            <a:miter lim="800000"/>
            <a:headEnd/>
            <a:tailEnd/>
          </a:ln>
        </p:spPr>
      </p:pic>
      <p:pic>
        <p:nvPicPr>
          <p:cNvPr id="24588" name="Picture 7"/>
          <p:cNvPicPr>
            <a:picLocks noChangeAspect="1" noChangeArrowheads="1"/>
          </p:cNvPicPr>
          <p:nvPr/>
        </p:nvPicPr>
        <p:blipFill>
          <a:blip r:embed="rId11" cstate="print"/>
          <a:srcRect/>
          <a:stretch>
            <a:fillRect/>
          </a:stretch>
        </p:blipFill>
        <p:spPr bwMode="auto">
          <a:xfrm>
            <a:off x="490538" y="2290763"/>
            <a:ext cx="4338637" cy="571500"/>
          </a:xfrm>
          <a:prstGeom prst="rect">
            <a:avLst/>
          </a:prstGeom>
          <a:noFill/>
          <a:ln w="25400">
            <a:noFill/>
            <a:miter lim="800000"/>
            <a:headEnd/>
            <a:tailEnd/>
          </a:ln>
        </p:spPr>
      </p:pic>
      <p:sp>
        <p:nvSpPr>
          <p:cNvPr id="24589"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ea typeface="ＭＳ Ｐゴシック" pitchFamily="34" charset="-128"/>
            </a:endParaRP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600" cy="868346"/>
          </a:xfrm>
        </p:spPr>
        <p:txBody>
          <a:bodyPr>
            <a:normAutofit/>
          </a:bodyPr>
          <a:lstStyle/>
          <a:p>
            <a:r>
              <a:rPr lang="en-US" sz="4800" b="1" dirty="0" smtClean="0"/>
              <a:t>Current State </a:t>
            </a:r>
            <a:endParaRPr lang="en-US" sz="4800" b="1" dirty="0"/>
          </a:p>
        </p:txBody>
      </p:sp>
      <p:pic>
        <p:nvPicPr>
          <p:cNvPr id="4" name="Picture 2"/>
          <p:cNvPicPr>
            <a:picLocks noChangeAspect="1" noChangeArrowheads="1"/>
          </p:cNvPicPr>
          <p:nvPr/>
        </p:nvPicPr>
        <p:blipFill>
          <a:blip r:embed="rId2" cstate="print"/>
          <a:srcRect/>
          <a:stretch>
            <a:fillRect/>
          </a:stretch>
        </p:blipFill>
        <p:spPr bwMode="auto">
          <a:xfrm>
            <a:off x="533405" y="1183806"/>
            <a:ext cx="7602624" cy="5293194"/>
          </a:xfrm>
          <a:prstGeom prst="rect">
            <a:avLst/>
          </a:prstGeom>
          <a:noFill/>
          <a:ln w="12700" cap="sq">
            <a:noFill/>
            <a:miter lim="800000"/>
            <a:headEnd type="none" w="sm" len="sm"/>
            <a:tailEnd type="none" w="sm" len="sm"/>
          </a:ln>
        </p:spPr>
      </p:pic>
      <p:sp>
        <p:nvSpPr>
          <p:cNvPr id="5" name="Footer Placeholder 4"/>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600" dirty="0" smtClean="0"/>
              <a:t>Windows Azure</a:t>
            </a:r>
            <a:endParaRPr lang="en-US" sz="3600" dirty="0"/>
          </a:p>
        </p:txBody>
      </p:sp>
      <p:sp>
        <p:nvSpPr>
          <p:cNvPr id="29699" name="Content Placeholder 5"/>
          <p:cNvSpPr>
            <a:spLocks noGrp="1"/>
          </p:cNvSpPr>
          <p:nvPr>
            <p:ph sz="quarter" idx="1"/>
          </p:nvPr>
        </p:nvSpPr>
        <p:spPr/>
        <p:txBody>
          <a:bodyPr/>
          <a:lstStyle/>
          <a:p>
            <a:pPr eaLnBrk="1" hangingPunct="1"/>
            <a:r>
              <a:rPr lang="en-US" dirty="0" smtClean="0"/>
              <a:t>Enterprise-level on-demand capacity builder</a:t>
            </a:r>
          </a:p>
          <a:p>
            <a:pPr eaLnBrk="1" hangingPunct="1"/>
            <a:r>
              <a:rPr lang="en-US" dirty="0" smtClean="0"/>
              <a:t>Fabric of cycles and storage available on-request for a cost</a:t>
            </a:r>
          </a:p>
          <a:p>
            <a:pPr eaLnBrk="1" hangingPunct="1"/>
            <a:r>
              <a:rPr lang="en-US" dirty="0" smtClean="0"/>
              <a:t>You have to use Azure API to work with the infrastructure offered by Microsoft</a:t>
            </a:r>
          </a:p>
          <a:p>
            <a:pPr eaLnBrk="1" hangingPunct="1"/>
            <a:r>
              <a:rPr lang="en-US" dirty="0" smtClean="0"/>
              <a:t>Significant features: web role, worker role , blob storage, table and drive-storage</a:t>
            </a:r>
          </a:p>
        </p:txBody>
      </p:sp>
      <p:pic>
        <p:nvPicPr>
          <p:cNvPr id="29700" name="Picture 6" descr="azureflag768.png"/>
          <p:cNvPicPr>
            <a:picLocks noChangeAspect="1"/>
          </p:cNvPicPr>
          <p:nvPr/>
        </p:nvPicPr>
        <p:blipFill>
          <a:blip r:embed="rId2" cstate="print"/>
          <a:srcRect/>
          <a:stretch>
            <a:fillRect/>
          </a:stretch>
        </p:blipFill>
        <p:spPr bwMode="auto">
          <a:xfrm>
            <a:off x="6324600" y="228600"/>
            <a:ext cx="1016000" cy="1016000"/>
          </a:xfrm>
          <a:prstGeom prst="rect">
            <a:avLst/>
          </a:prstGeom>
          <a:noFill/>
          <a:ln w="9525">
            <a:noFill/>
            <a:miter lim="800000"/>
            <a:headEnd/>
            <a:tailEnd/>
          </a:ln>
        </p:spPr>
      </p:pic>
      <p:sp>
        <p:nvSpPr>
          <p:cNvPr id="8" name="Date Placeholder 7"/>
          <p:cNvSpPr>
            <a:spLocks noGrp="1"/>
          </p:cNvSpPr>
          <p:nvPr>
            <p:ph type="dt" sz="quarter" idx="10"/>
          </p:nvPr>
        </p:nvSpPr>
        <p:spPr/>
        <p:txBody>
          <a:bodyPr/>
          <a:lstStyle/>
          <a:p>
            <a:pPr>
              <a:defRPr/>
            </a:pPr>
            <a:endParaRPr lang="en-US" dirty="0"/>
          </a:p>
        </p:txBody>
      </p:sp>
      <p:sp>
        <p:nvSpPr>
          <p:cNvPr id="9" name="Footer Placeholder 8"/>
          <p:cNvSpPr>
            <a:spLocks noGrp="1"/>
          </p:cNvSpPr>
          <p:nvPr>
            <p:ph type="ftr" sz="quarter" idx="11"/>
          </p:nvPr>
        </p:nvSpPr>
        <p:spPr/>
        <p:txBody>
          <a:bodyPr/>
          <a:lstStyle/>
          <a:p>
            <a:pPr>
              <a:defRPr/>
            </a:pPr>
            <a:endParaRPr lang="en-US" dirty="0"/>
          </a:p>
        </p:txBody>
      </p:sp>
      <p:sp>
        <p:nvSpPr>
          <p:cNvPr id="10" name="Slide Number Placeholder 9"/>
          <p:cNvSpPr>
            <a:spLocks noGrp="1"/>
          </p:cNvSpPr>
          <p:nvPr>
            <p:ph type="sldNum" sz="quarter" idx="12"/>
          </p:nvPr>
        </p:nvSpPr>
        <p:spPr/>
        <p:txBody>
          <a:bodyPr/>
          <a:lstStyle/>
          <a:p>
            <a:pPr>
              <a:defRPr/>
            </a:pP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4400" dirty="0" smtClean="0"/>
              <a:t>Amazon EC2</a:t>
            </a:r>
            <a:endParaRPr lang="en-US" sz="4400" dirty="0"/>
          </a:p>
        </p:txBody>
      </p:sp>
      <p:sp>
        <p:nvSpPr>
          <p:cNvPr id="30723" name="Content Placeholder 5"/>
          <p:cNvSpPr>
            <a:spLocks noGrp="1"/>
          </p:cNvSpPr>
          <p:nvPr>
            <p:ph sz="quarter" idx="1"/>
          </p:nvPr>
        </p:nvSpPr>
        <p:spPr/>
        <p:txBody>
          <a:bodyPr>
            <a:normAutofit fontScale="92500" lnSpcReduction="20000"/>
          </a:bodyPr>
          <a:lstStyle/>
          <a:p>
            <a:pPr eaLnBrk="1" hangingPunct="1"/>
            <a:r>
              <a:rPr lang="en-US" dirty="0" smtClean="0"/>
              <a:t>Amazon EC2 is one large complex web service.</a:t>
            </a:r>
          </a:p>
          <a:p>
            <a:pPr eaLnBrk="1" hangingPunct="1"/>
            <a:r>
              <a:rPr lang="en-US" dirty="0" smtClean="0"/>
              <a:t>EC2 provided an API for instantiating computing instances with any of the operating systems supported.</a:t>
            </a:r>
          </a:p>
          <a:p>
            <a:pPr eaLnBrk="1" hangingPunct="1"/>
            <a:r>
              <a:rPr lang="en-US" dirty="0" smtClean="0"/>
              <a:t>It can facilitate computations through Amazon Machine Images (AMIs) for various other models.</a:t>
            </a:r>
          </a:p>
          <a:p>
            <a:pPr eaLnBrk="1" hangingPunct="1"/>
            <a:r>
              <a:rPr lang="en-US" dirty="0" smtClean="0"/>
              <a:t>Signature features: S3, Cloud Management Console, </a:t>
            </a:r>
            <a:r>
              <a:rPr lang="en-US" dirty="0" err="1" smtClean="0"/>
              <a:t>MapReduce</a:t>
            </a:r>
            <a:r>
              <a:rPr lang="en-US" dirty="0" smtClean="0"/>
              <a:t> Cloud, Amazon Machine Image (AMI)</a:t>
            </a:r>
          </a:p>
          <a:p>
            <a:pPr eaLnBrk="1" hangingPunct="1"/>
            <a:r>
              <a:rPr lang="en-US" dirty="0" smtClean="0"/>
              <a:t>Excellent distribution, load balancing, cloud monitoring tools</a:t>
            </a:r>
          </a:p>
        </p:txBody>
      </p:sp>
      <p:pic>
        <p:nvPicPr>
          <p:cNvPr id="30724" name="Picture 6" descr="amazon_aws_logo.jpg"/>
          <p:cNvPicPr>
            <a:picLocks noChangeAspect="1"/>
          </p:cNvPicPr>
          <p:nvPr/>
        </p:nvPicPr>
        <p:blipFill>
          <a:blip r:embed="rId2" cstate="print"/>
          <a:srcRect/>
          <a:stretch>
            <a:fillRect/>
          </a:stretch>
        </p:blipFill>
        <p:spPr bwMode="auto">
          <a:xfrm>
            <a:off x="6365875" y="152400"/>
            <a:ext cx="2435225" cy="990600"/>
          </a:xfrm>
          <a:prstGeom prst="rect">
            <a:avLst/>
          </a:prstGeom>
          <a:noFill/>
          <a:ln w="9525">
            <a:noFill/>
            <a:miter lim="800000"/>
            <a:headEnd/>
            <a:tailEnd/>
          </a:ln>
        </p:spPr>
      </p:pic>
      <p:sp>
        <p:nvSpPr>
          <p:cNvPr id="8" name="Date Placeholder 7"/>
          <p:cNvSpPr>
            <a:spLocks noGrp="1"/>
          </p:cNvSpPr>
          <p:nvPr>
            <p:ph type="dt" sz="quarter" idx="10"/>
          </p:nvPr>
        </p:nvSpPr>
        <p:spPr/>
        <p:txBody>
          <a:bodyPr/>
          <a:lstStyle/>
          <a:p>
            <a:pPr>
              <a:defRPr/>
            </a:pPr>
            <a:endParaRPr lang="en-US" dirty="0"/>
          </a:p>
        </p:txBody>
      </p:sp>
      <p:sp>
        <p:nvSpPr>
          <p:cNvPr id="9" name="Footer Placeholder 8"/>
          <p:cNvSpPr>
            <a:spLocks noGrp="1"/>
          </p:cNvSpPr>
          <p:nvPr>
            <p:ph type="ftr" sz="quarter" idx="11"/>
          </p:nvPr>
        </p:nvSpPr>
        <p:spPr/>
        <p:txBody>
          <a:bodyPr/>
          <a:lstStyle/>
          <a:p>
            <a:pPr>
              <a:defRPr/>
            </a:pPr>
            <a:endParaRPr lang="en-US" dirty="0"/>
          </a:p>
        </p:txBody>
      </p:sp>
      <p:sp>
        <p:nvSpPr>
          <p:cNvPr id="10" name="Slide Number Placeholder 9"/>
          <p:cNvSpPr>
            <a:spLocks noGrp="1"/>
          </p:cNvSpPr>
          <p:nvPr>
            <p:ph type="sldNum" sz="quarter" idx="12"/>
          </p:nvPr>
        </p:nvSpPr>
        <p:spPr/>
        <p:txBody>
          <a:bodyPr/>
          <a:lstStyle/>
          <a:p>
            <a:pPr>
              <a:defRPr/>
            </a:pP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600" dirty="0" smtClean="0"/>
              <a:t>Google App Engine </a:t>
            </a:r>
            <a:endParaRPr lang="en-US" sz="3600" dirty="0"/>
          </a:p>
        </p:txBody>
      </p:sp>
      <p:sp>
        <p:nvSpPr>
          <p:cNvPr id="31747" name="Content Placeholder 5"/>
          <p:cNvSpPr>
            <a:spLocks noGrp="1"/>
          </p:cNvSpPr>
          <p:nvPr>
            <p:ph sz="quarter" idx="1"/>
          </p:nvPr>
        </p:nvSpPr>
        <p:spPr/>
        <p:txBody>
          <a:bodyPr>
            <a:normAutofit fontScale="85000" lnSpcReduction="10000"/>
          </a:bodyPr>
          <a:lstStyle/>
          <a:p>
            <a:pPr eaLnBrk="1" hangingPunct="1"/>
            <a:r>
              <a:rPr lang="en-US" smtClean="0"/>
              <a:t>This is more a web interface for a development environment that offers a one stop facility for design, development and deployment Java and Python-based applications in Java, Go and Python.</a:t>
            </a:r>
          </a:p>
          <a:p>
            <a:pPr eaLnBrk="1" hangingPunct="1"/>
            <a:r>
              <a:rPr lang="en-US" smtClean="0"/>
              <a:t>Google offers the same reliability, availability and scalability at par with Google’s own applications </a:t>
            </a:r>
          </a:p>
          <a:p>
            <a:pPr eaLnBrk="1" hangingPunct="1"/>
            <a:r>
              <a:rPr lang="en-US" smtClean="0"/>
              <a:t>Interface is software programming based</a:t>
            </a:r>
          </a:p>
          <a:p>
            <a:pPr eaLnBrk="1" hangingPunct="1"/>
            <a:r>
              <a:rPr lang="en-US" smtClean="0"/>
              <a:t>Comprehensive programming platform irrespective of the size (small or large)</a:t>
            </a:r>
          </a:p>
          <a:p>
            <a:pPr eaLnBrk="1" hangingPunct="1"/>
            <a:r>
              <a:rPr lang="en-US" smtClean="0"/>
              <a:t>Signature features: templates and appspot, excellent monitoring and management console</a:t>
            </a:r>
          </a:p>
        </p:txBody>
      </p:sp>
      <p:pic>
        <p:nvPicPr>
          <p:cNvPr id="31748" name="Picture 6" descr="google-app-engine.png"/>
          <p:cNvPicPr>
            <a:picLocks noChangeAspect="1"/>
          </p:cNvPicPr>
          <p:nvPr/>
        </p:nvPicPr>
        <p:blipFill>
          <a:blip r:embed="rId2" cstate="print"/>
          <a:srcRect/>
          <a:stretch>
            <a:fillRect/>
          </a:stretch>
        </p:blipFill>
        <p:spPr bwMode="auto">
          <a:xfrm>
            <a:off x="6705600" y="304800"/>
            <a:ext cx="762000" cy="762000"/>
          </a:xfrm>
          <a:prstGeom prst="rect">
            <a:avLst/>
          </a:prstGeom>
          <a:noFill/>
          <a:ln w="9525">
            <a:noFill/>
            <a:miter lim="800000"/>
            <a:headEnd/>
            <a:tailEnd/>
          </a:ln>
        </p:spPr>
      </p:pic>
      <p:sp>
        <p:nvSpPr>
          <p:cNvPr id="8" name="Date Placeholder 7"/>
          <p:cNvSpPr>
            <a:spLocks noGrp="1"/>
          </p:cNvSpPr>
          <p:nvPr>
            <p:ph type="dt" sz="quarter" idx="10"/>
          </p:nvPr>
        </p:nvSpPr>
        <p:spPr/>
        <p:txBody>
          <a:bodyPr/>
          <a:lstStyle/>
          <a:p>
            <a:pPr>
              <a:defRPr/>
            </a:pPr>
            <a:endParaRPr lang="en-US" dirty="0"/>
          </a:p>
        </p:txBody>
      </p:sp>
      <p:sp>
        <p:nvSpPr>
          <p:cNvPr id="9" name="Footer Placeholder 8"/>
          <p:cNvSpPr>
            <a:spLocks noGrp="1"/>
          </p:cNvSpPr>
          <p:nvPr>
            <p:ph type="ftr" sz="quarter" idx="11"/>
          </p:nvPr>
        </p:nvSpPr>
        <p:spPr/>
        <p:txBody>
          <a:bodyPr/>
          <a:lstStyle/>
          <a:p>
            <a:pPr>
              <a:defRPr/>
            </a:pPr>
            <a:endParaRPr lang="en-US" dirty="0"/>
          </a:p>
        </p:txBody>
      </p:sp>
      <p:sp>
        <p:nvSpPr>
          <p:cNvPr id="10" name="Slide Number Placeholder 9"/>
          <p:cNvSpPr>
            <a:spLocks noGrp="1"/>
          </p:cNvSpPr>
          <p:nvPr>
            <p:ph type="sldNum" sz="quarter" idx="12"/>
          </p:nvPr>
        </p:nvSpPr>
        <p:spPr/>
        <p:txBody>
          <a:bodyPr/>
          <a:lstStyle/>
          <a:p>
            <a:pPr>
              <a:defRPr/>
            </a:pP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Virtualization</a:t>
            </a:r>
            <a:endParaRPr lang="en-US" dirty="0"/>
          </a:p>
        </p:txBody>
      </p:sp>
      <p:sp>
        <p:nvSpPr>
          <p:cNvPr id="3" name="Content Placeholder 2"/>
          <p:cNvSpPr>
            <a:spLocks noGrp="1"/>
          </p:cNvSpPr>
          <p:nvPr>
            <p:ph idx="1"/>
          </p:nvPr>
        </p:nvSpPr>
        <p:spPr>
          <a:xfrm>
            <a:off x="457200" y="1600200"/>
            <a:ext cx="8229600" cy="4934014"/>
          </a:xfrm>
        </p:spPr>
        <p:txBody>
          <a:bodyPr>
            <a:normAutofit fontScale="92500" lnSpcReduction="10000"/>
          </a:bodyPr>
          <a:lstStyle/>
          <a:p>
            <a:pPr algn="just"/>
            <a:r>
              <a:rPr lang="en-US" dirty="0" smtClean="0">
                <a:solidFill>
                  <a:srgbClr val="FF0000"/>
                </a:solidFill>
              </a:rPr>
              <a:t>Virtualization</a:t>
            </a:r>
            <a:r>
              <a:rPr lang="en-US" dirty="0" smtClean="0"/>
              <a:t> is the ability to run multiple operating systems on a single physical system and share the underlying hardware resources*</a:t>
            </a:r>
          </a:p>
          <a:p>
            <a:r>
              <a:rPr lang="en-US" dirty="0" smtClean="0"/>
              <a:t>It is the process by which one computer hosts the appearance of many computers.</a:t>
            </a:r>
          </a:p>
          <a:p>
            <a:pPr algn="just"/>
            <a:r>
              <a:rPr lang="en-US" dirty="0">
                <a:cs typeface="Arial" charset="0"/>
              </a:rPr>
              <a:t>V</a:t>
            </a:r>
            <a:r>
              <a:rPr lang="en-US" dirty="0" smtClean="0">
                <a:cs typeface="Arial" charset="0"/>
              </a:rPr>
              <a:t>irtualization is used to improve IT throughput and costs by using physical resources as a pool from which virtual resources can be allocated.</a:t>
            </a:r>
            <a:endParaRPr lang="en-US" dirty="0"/>
          </a:p>
          <a:p>
            <a:pPr marL="0" indent="0">
              <a:buNone/>
            </a:pPr>
            <a:endParaRPr lang="en-US" dirty="0" smtClean="0"/>
          </a:p>
          <a:p>
            <a:pPr marL="0" indent="0" algn="just">
              <a:buNone/>
            </a:pPr>
            <a:r>
              <a:rPr lang="en-US" dirty="0" smtClean="0"/>
              <a:t>*</a:t>
            </a:r>
            <a:r>
              <a:rPr lang="en-US" sz="2400" dirty="0" err="1" smtClean="0"/>
              <a:t>VMWare</a:t>
            </a:r>
            <a:r>
              <a:rPr lang="en-US" sz="2400" dirty="0" smtClean="0"/>
              <a:t> white paper</a:t>
            </a:r>
            <a:r>
              <a:rPr lang="en-US" sz="2400" i="1" dirty="0" smtClean="0"/>
              <a:t>, Virtualization Overview</a:t>
            </a:r>
          </a:p>
        </p:txBody>
      </p:sp>
    </p:spTree>
    <p:extLst>
      <p:ext uri="{BB962C8B-B14F-4D97-AF65-F5344CB8AC3E}">
        <p14:creationId xmlns="" xmlns:p14="http://schemas.microsoft.com/office/powerpoint/2010/main" val="27655528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Architecture</a:t>
            </a:r>
            <a:endParaRPr lang="en-US" dirty="0"/>
          </a:p>
        </p:txBody>
      </p:sp>
      <p:pic>
        <p:nvPicPr>
          <p:cNvPr id="15" name="Content Placeholder 14" descr="Screen Shot 2013-07-05 at 2.48.53 PM.png"/>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l="961" r="-1785"/>
          <a:stretch/>
        </p:blipFill>
        <p:spPr>
          <a:xfrm>
            <a:off x="1028673" y="3439748"/>
            <a:ext cx="7676058" cy="3428710"/>
          </a:xfrm>
        </p:spPr>
      </p:pic>
      <p:sp>
        <p:nvSpPr>
          <p:cNvPr id="16" name="Text Box 6"/>
          <p:cNvSpPr txBox="1">
            <a:spLocks noChangeArrowheads="1"/>
          </p:cNvSpPr>
          <p:nvPr/>
        </p:nvSpPr>
        <p:spPr bwMode="auto">
          <a:xfrm>
            <a:off x="642938" y="1352880"/>
            <a:ext cx="8272462" cy="21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lvl1pPr marL="179388" indent="-179388"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just">
              <a:spcBef>
                <a:spcPts val="650"/>
              </a:spcBef>
              <a:spcAft>
                <a:spcPts val="650"/>
              </a:spcAft>
              <a:buFont typeface="Arial" charset="0"/>
              <a:buChar char="•"/>
            </a:pPr>
            <a:r>
              <a:rPr lang="en-US" sz="3000" b="0" dirty="0">
                <a:latin typeface="+mn-lt"/>
                <a:ea typeface="+mn-ea"/>
                <a:cs typeface="+mn-cs"/>
              </a:rPr>
              <a:t>A </a:t>
            </a:r>
            <a:r>
              <a:rPr lang="en-US" sz="3000" b="0" dirty="0" smtClean="0">
                <a:latin typeface="+mn-lt"/>
                <a:ea typeface="+mn-ea"/>
                <a:cs typeface="+mn-cs"/>
              </a:rPr>
              <a:t>Virtual machine (VM) </a:t>
            </a:r>
            <a:r>
              <a:rPr lang="en-US" sz="3000" b="0" dirty="0">
                <a:latin typeface="+mn-lt"/>
                <a:ea typeface="+mn-ea"/>
                <a:cs typeface="+mn-cs"/>
              </a:rPr>
              <a:t>is an isolated runtime environment (guest OS and applications) </a:t>
            </a:r>
          </a:p>
          <a:p>
            <a:pPr algn="just">
              <a:spcBef>
                <a:spcPts val="650"/>
              </a:spcBef>
              <a:spcAft>
                <a:spcPts val="650"/>
              </a:spcAft>
              <a:buFontTx/>
              <a:buChar char="•"/>
            </a:pPr>
            <a:r>
              <a:rPr lang="en-US" sz="3000" b="0" dirty="0">
                <a:latin typeface="+mn-lt"/>
                <a:ea typeface="+mn-ea"/>
                <a:cs typeface="+mn-cs"/>
              </a:rPr>
              <a:t>Multiple virtual systems (VMs) </a:t>
            </a:r>
            <a:r>
              <a:rPr lang="en-US" sz="3000" b="0" dirty="0" smtClean="0">
                <a:latin typeface="+mn-lt"/>
                <a:ea typeface="+mn-ea"/>
                <a:cs typeface="+mn-cs"/>
              </a:rPr>
              <a:t>can </a:t>
            </a:r>
            <a:r>
              <a:rPr lang="en-US" sz="3000" b="0" dirty="0">
                <a:latin typeface="+mn-lt"/>
                <a:ea typeface="+mn-ea"/>
                <a:cs typeface="+mn-cs"/>
              </a:rPr>
              <a:t>run on a single physical system </a:t>
            </a:r>
          </a:p>
        </p:txBody>
      </p:sp>
    </p:spTree>
    <p:extLst>
      <p:ext uri="{BB962C8B-B14F-4D97-AF65-F5344CB8AC3E}">
        <p14:creationId xmlns="" xmlns:p14="http://schemas.microsoft.com/office/powerpoint/2010/main" val="31507784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218599" y="270035"/>
            <a:ext cx="8695373" cy="812958"/>
          </a:xfrm>
        </p:spPr>
        <p:txBody>
          <a:bodyPr lIns="0" tIns="0" rIns="0" bIns="0" anchor="t"/>
          <a:lstStyle/>
          <a:p>
            <a:pPr algn="l" eaLnBrk="1" hangingPunct="1">
              <a:lnSpc>
                <a:spcPct val="95000"/>
              </a:lnSpc>
            </a:pPr>
            <a:r>
              <a:rPr lang="en-US" sz="3900" dirty="0" smtClean="0">
                <a:solidFill>
                  <a:srgbClr val="000000"/>
                </a:solidFill>
                <a:latin typeface="Arial" pitchFamily="34" charset="0"/>
              </a:rPr>
              <a:t>Virtual Server Model</a:t>
            </a:r>
          </a:p>
        </p:txBody>
      </p:sp>
      <p:pic>
        <p:nvPicPr>
          <p:cNvPr id="6147" name="Picture 4"/>
          <p:cNvPicPr>
            <a:picLocks noChangeAspect="1" noChangeArrowheads="1"/>
          </p:cNvPicPr>
          <p:nvPr/>
        </p:nvPicPr>
        <p:blipFill>
          <a:blip r:embed="rId3" cstate="print"/>
          <a:srcRect/>
          <a:stretch>
            <a:fillRect/>
          </a:stretch>
        </p:blipFill>
        <p:spPr bwMode="auto">
          <a:xfrm>
            <a:off x="1554480" y="1371600"/>
            <a:ext cx="5226368" cy="49606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218599" y="270035"/>
            <a:ext cx="8695373" cy="812958"/>
          </a:xfrm>
        </p:spPr>
        <p:txBody>
          <a:bodyPr lIns="0" tIns="0" rIns="0" bIns="0" anchor="t"/>
          <a:lstStyle/>
          <a:p>
            <a:pPr algn="l" eaLnBrk="1" hangingPunct="1">
              <a:lnSpc>
                <a:spcPct val="95000"/>
              </a:lnSpc>
            </a:pPr>
            <a:r>
              <a:rPr lang="en-US" sz="3900" dirty="0" smtClean="0">
                <a:solidFill>
                  <a:srgbClr val="000000"/>
                </a:solidFill>
                <a:latin typeface="Arial" pitchFamily="34" charset="0"/>
              </a:rPr>
              <a:t>Virtualization - Why </a:t>
            </a:r>
            <a:r>
              <a:rPr lang="en-US" sz="3900" dirty="0" err="1" smtClean="0">
                <a:solidFill>
                  <a:srgbClr val="000000"/>
                </a:solidFill>
                <a:latin typeface="Arial" pitchFamily="34" charset="0"/>
              </a:rPr>
              <a:t>Virtualize</a:t>
            </a:r>
            <a:r>
              <a:rPr lang="en-US" sz="3900" dirty="0" smtClean="0">
                <a:solidFill>
                  <a:srgbClr val="000000"/>
                </a:solidFill>
                <a:latin typeface="Arial" pitchFamily="34" charset="0"/>
              </a:rPr>
              <a:t>?</a:t>
            </a:r>
          </a:p>
        </p:txBody>
      </p:sp>
      <p:sp>
        <p:nvSpPr>
          <p:cNvPr id="7171" name="Rectangle 2"/>
          <p:cNvSpPr>
            <a:spLocks noGrp="1" noChangeArrowheads="1"/>
          </p:cNvSpPr>
          <p:nvPr>
            <p:ph type="body" idx="1"/>
          </p:nvPr>
        </p:nvSpPr>
        <p:spPr>
          <a:xfrm>
            <a:off x="221457" y="1645920"/>
            <a:ext cx="8689658" cy="4937760"/>
          </a:xfrm>
        </p:spPr>
        <p:txBody>
          <a:bodyPr lIns="0" tIns="0" rIns="0" bIns="0"/>
          <a:lstStyle/>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Reduce Real Estate Needs</a:t>
            </a:r>
            <a:endParaRPr lang="en-US" dirty="0" smtClean="0"/>
          </a:p>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Increase Up Time</a:t>
            </a:r>
            <a:endParaRPr lang="en-US" dirty="0" smtClean="0"/>
          </a:p>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Reduce CO2 </a:t>
            </a:r>
            <a:r>
              <a:rPr lang="en-US" sz="1900" dirty="0" err="1" smtClean="0">
                <a:solidFill>
                  <a:srgbClr val="000000"/>
                </a:solidFill>
                <a:latin typeface="Arial" pitchFamily="34" charset="0"/>
              </a:rPr>
              <a:t>Emmissions</a:t>
            </a:r>
            <a:r>
              <a:rPr lang="en-US" sz="1900" dirty="0" smtClean="0">
                <a:solidFill>
                  <a:srgbClr val="000000"/>
                </a:solidFill>
                <a:latin typeface="Arial" pitchFamily="34" charset="0"/>
              </a:rPr>
              <a:t>, Power and Cooling Requirements</a:t>
            </a:r>
            <a:endParaRPr lang="en-US" dirty="0" smtClean="0"/>
          </a:p>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Increase Flexibility</a:t>
            </a:r>
            <a:endParaRPr lang="en-US" dirty="0" smtClean="0"/>
          </a:p>
          <a:p>
            <a:pPr marL="411480" lvl="1" indent="-308610">
              <a:lnSpc>
                <a:spcPct val="95000"/>
              </a:lnSpc>
              <a:spcBef>
                <a:spcPct val="0"/>
              </a:spcBef>
              <a:buClr>
                <a:srgbClr val="000000"/>
              </a:buClr>
              <a:buFontTx/>
              <a:buChar char="•"/>
            </a:pPr>
            <a:r>
              <a:rPr lang="en-US" sz="1900" dirty="0" smtClean="0">
                <a:solidFill>
                  <a:srgbClr val="000000"/>
                </a:solidFill>
                <a:latin typeface="Arial" pitchFamily="34" charset="0"/>
              </a:rPr>
              <a:t>Reduce Overall Costs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a:xfrm>
            <a:off x="218599" y="270035"/>
            <a:ext cx="8695373" cy="812958"/>
          </a:xfrm>
        </p:spPr>
        <p:txBody>
          <a:bodyPr lIns="0" tIns="0" rIns="0" bIns="0" anchor="t"/>
          <a:lstStyle/>
          <a:p>
            <a:pPr algn="l" eaLnBrk="1" hangingPunct="1">
              <a:lnSpc>
                <a:spcPct val="95000"/>
              </a:lnSpc>
            </a:pPr>
            <a:r>
              <a:rPr lang="en-US" sz="3900" dirty="0" smtClean="0">
                <a:solidFill>
                  <a:srgbClr val="000000"/>
                </a:solidFill>
                <a:latin typeface="Arial" pitchFamily="34" charset="0"/>
              </a:rPr>
              <a:t>Massively Virtualized Model - Cloud</a:t>
            </a:r>
          </a:p>
        </p:txBody>
      </p:sp>
      <p:pic>
        <p:nvPicPr>
          <p:cNvPr id="8195" name="Picture 4"/>
          <p:cNvPicPr>
            <a:picLocks noChangeAspect="1" noChangeArrowheads="1"/>
          </p:cNvPicPr>
          <p:nvPr/>
        </p:nvPicPr>
        <p:blipFill>
          <a:blip r:embed="rId3" cstate="print"/>
          <a:srcRect/>
          <a:stretch>
            <a:fillRect/>
          </a:stretch>
        </p:blipFill>
        <p:spPr bwMode="auto">
          <a:xfrm>
            <a:off x="1097280" y="1463040"/>
            <a:ext cx="6492240" cy="4686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Big-Data</a:t>
            </a:r>
            <a:endParaRPr lang="en-US" dirty="0"/>
          </a:p>
        </p:txBody>
      </p:sp>
      <p:sp>
        <p:nvSpPr>
          <p:cNvPr id="3" name="Content Placeholder 2"/>
          <p:cNvSpPr>
            <a:spLocks noGrp="1"/>
          </p:cNvSpPr>
          <p:nvPr>
            <p:ph idx="1"/>
          </p:nvPr>
        </p:nvSpPr>
        <p:spPr/>
        <p:txBody>
          <a:bodyPr/>
          <a:lstStyle/>
          <a:p>
            <a:r>
              <a:rPr lang="en-US" dirty="0" smtClean="0"/>
              <a:t>Big data is a term applied to data sets whose size is beyond the ability of commonly used software tools to capture, manage and process the data within a tolerable elapsed time.</a:t>
            </a:r>
          </a:p>
          <a:p>
            <a:r>
              <a:rPr lang="en-US" dirty="0" smtClean="0"/>
              <a:t>Petabytes, exabytes, zettabytes.</a:t>
            </a:r>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Data-driven World</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Science</a:t>
            </a:r>
          </a:p>
          <a:p>
            <a:pPr lvl="1"/>
            <a:r>
              <a:rPr lang="en-US" dirty="0" smtClean="0"/>
              <a:t>Data bases from astronomy, genomics, environmental data, transportation data, …</a:t>
            </a:r>
          </a:p>
          <a:p>
            <a:pPr lvl="1">
              <a:buNone/>
            </a:pPr>
            <a:endParaRPr lang="en-US" dirty="0" smtClean="0"/>
          </a:p>
          <a:p>
            <a:r>
              <a:rPr lang="en-US" dirty="0" smtClean="0"/>
              <a:t>Humanities and Social Sciences</a:t>
            </a:r>
          </a:p>
          <a:p>
            <a:pPr lvl="1"/>
            <a:r>
              <a:rPr lang="en-US" dirty="0" smtClean="0"/>
              <a:t>Scanned books, historical documents, social interactions data, …</a:t>
            </a:r>
          </a:p>
          <a:p>
            <a:pPr lvl="1">
              <a:buNone/>
            </a:pPr>
            <a:endParaRPr lang="en-US" dirty="0" smtClean="0"/>
          </a:p>
          <a:p>
            <a:r>
              <a:rPr lang="en-US" dirty="0" smtClean="0"/>
              <a:t>Business &amp; Commerce</a:t>
            </a:r>
          </a:p>
          <a:p>
            <a:pPr lvl="1"/>
            <a:r>
              <a:rPr lang="en-US" dirty="0" smtClean="0"/>
              <a:t>Corporate sales, stock market transactions, census, airline traffic, …</a:t>
            </a:r>
          </a:p>
          <a:p>
            <a:pPr lvl="1">
              <a:buNone/>
            </a:pPr>
            <a:endParaRPr lang="en-US" dirty="0" smtClean="0"/>
          </a:p>
          <a:p>
            <a:r>
              <a:rPr lang="en-US" dirty="0" smtClean="0"/>
              <a:t>Entertainment</a:t>
            </a:r>
          </a:p>
          <a:p>
            <a:pPr lvl="1"/>
            <a:r>
              <a:rPr lang="en-US" dirty="0" smtClean="0"/>
              <a:t>Internet images, Hollywood movies, MP3 files,  You Tube…</a:t>
            </a:r>
          </a:p>
          <a:p>
            <a:pPr lvl="1">
              <a:buNone/>
            </a:pPr>
            <a:endParaRPr lang="en-US" dirty="0" smtClean="0"/>
          </a:p>
          <a:p>
            <a:r>
              <a:rPr lang="en-US" dirty="0" smtClean="0"/>
              <a:t>Medicine</a:t>
            </a:r>
          </a:p>
          <a:p>
            <a:pPr lvl="1"/>
            <a:r>
              <a:rPr lang="en-US" dirty="0" smtClean="0"/>
              <a:t>MRI &amp; CT scans, patient records, …</a:t>
            </a:r>
          </a:p>
          <a:p>
            <a:pPr>
              <a:buNone/>
            </a:pPr>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1"/>
          <p:cNvSpPr>
            <a:spLocks noGrp="1" noChangeArrowheads="1"/>
          </p:cNvSpPr>
          <p:nvPr>
            <p:ph type="sldNum" sz="quarter" idx="12"/>
          </p:nvPr>
        </p:nvSpPr>
        <p:spPr bwMode="auto">
          <a:noFill/>
          <a:ln>
            <a:miter lim="800000"/>
            <a:headEnd/>
            <a:tailEnd/>
          </a:ln>
        </p:spPr>
        <p:txBody>
          <a:bodyPr/>
          <a:lstStyle/>
          <a:p>
            <a:fld id="{02B90A7E-5BB4-498B-97E3-CD5C71A22380}" type="slidenum">
              <a:rPr lang="en-US" altLang="en-US" smtClean="0"/>
              <a:pPr/>
              <a:t>6</a:t>
            </a:fld>
            <a:endParaRPr lang="en-US" altLang="en-US" smtClean="0"/>
          </a:p>
        </p:txBody>
      </p:sp>
      <p:sp>
        <p:nvSpPr>
          <p:cNvPr id="4099" name="TextBox 2"/>
          <p:cNvSpPr txBox="1">
            <a:spLocks noChangeArrowheads="1"/>
          </p:cNvSpPr>
          <p:nvPr/>
        </p:nvSpPr>
        <p:spPr bwMode="auto">
          <a:xfrm>
            <a:off x="304800" y="0"/>
            <a:ext cx="8610600" cy="2862322"/>
          </a:xfrm>
          <a:prstGeom prst="rect">
            <a:avLst/>
          </a:prstGeom>
          <a:noFill/>
          <a:ln w="9525">
            <a:noFill/>
            <a:miter lim="800000"/>
            <a:headEnd/>
            <a:tailEnd/>
          </a:ln>
        </p:spPr>
        <p:txBody>
          <a:bodyPr wrap="square">
            <a:spAutoFit/>
          </a:bodyPr>
          <a:lstStyle/>
          <a:p>
            <a:pPr marL="342900" indent="-342900" algn="just" eaLnBrk="1" hangingPunct="1"/>
            <a:r>
              <a:rPr lang="en-US" sz="2000" dirty="0">
                <a:solidFill>
                  <a:srgbClr val="002060"/>
                </a:solidFill>
                <a:latin typeface="Times New Roman" pitchFamily="18" charset="0"/>
                <a:cs typeface="Times New Roman" pitchFamily="18" charset="0"/>
              </a:rPr>
              <a:t>	</a:t>
            </a:r>
            <a:endParaRPr lang="en-US" sz="2000" dirty="0" smtClean="0">
              <a:solidFill>
                <a:srgbClr val="002060"/>
              </a:solidFill>
              <a:latin typeface="Times New Roman" pitchFamily="18" charset="0"/>
              <a:cs typeface="Times New Roman" pitchFamily="18" charset="0"/>
            </a:endParaRPr>
          </a:p>
          <a:p>
            <a:pPr marL="342900" indent="-342900" algn="just" eaLnBrk="1" hangingPunct="1"/>
            <a:r>
              <a:rPr lang="en-US" sz="2000" dirty="0">
                <a:solidFill>
                  <a:srgbClr val="002060"/>
                </a:solidFill>
                <a:latin typeface="Times New Roman" pitchFamily="18" charset="0"/>
                <a:cs typeface="Times New Roman" pitchFamily="18" charset="0"/>
              </a:rPr>
              <a:t>	</a:t>
            </a:r>
            <a:endParaRPr lang="en-US" sz="2000" dirty="0" smtClean="0"/>
          </a:p>
          <a:p>
            <a:pPr marL="342900" indent="-342900" algn="just" eaLnBrk="1" hangingPunct="1"/>
            <a:endParaRPr lang="en-US" sz="2000" dirty="0">
              <a:solidFill>
                <a:srgbClr val="002060"/>
              </a:solidFill>
              <a:latin typeface="Times New Roman" pitchFamily="18" charset="0"/>
              <a:cs typeface="Times New Roman" pitchFamily="18" charset="0"/>
            </a:endParaRPr>
          </a:p>
          <a:p>
            <a:pPr marL="342900" indent="-342900" algn="just" eaLnBrk="1" hangingPunct="1">
              <a:buFont typeface="Wingdings" pitchFamily="2" charset="2"/>
              <a:buChar char="Ø"/>
            </a:pPr>
            <a:r>
              <a:rPr lang="en-US" sz="2000" dirty="0" smtClean="0"/>
              <a:t>A computer system uses many devices, arranged in different ways to solve many problems. This constitutes a computing environment where many computers are used to process and exchange information to handle multiple issues.</a:t>
            </a:r>
          </a:p>
          <a:p>
            <a:pPr marL="342900" indent="-342900" algn="just" eaLnBrk="1" hangingPunct="1">
              <a:buFont typeface="Wingdings" pitchFamily="2" charset="2"/>
              <a:buChar char="Ø"/>
            </a:pPr>
            <a:endParaRPr lang="en-US" sz="2000" dirty="0"/>
          </a:p>
          <a:p>
            <a:pPr marL="342900" indent="-342900" algn="just" eaLnBrk="1" hangingPunct="1"/>
            <a:r>
              <a:rPr lang="en-US" sz="2000" dirty="0" smtClean="0"/>
              <a:t>       </a:t>
            </a:r>
          </a:p>
        </p:txBody>
      </p:sp>
      <p:sp>
        <p:nvSpPr>
          <p:cNvPr id="4100" name="TextBox 4"/>
          <p:cNvSpPr txBox="1">
            <a:spLocks noChangeArrowheads="1"/>
          </p:cNvSpPr>
          <p:nvPr/>
        </p:nvSpPr>
        <p:spPr bwMode="auto">
          <a:xfrm>
            <a:off x="304800" y="0"/>
            <a:ext cx="8839200" cy="585787"/>
          </a:xfrm>
          <a:prstGeom prst="rect">
            <a:avLst/>
          </a:prstGeom>
          <a:noFill/>
          <a:ln w="9525">
            <a:noFill/>
            <a:miter lim="800000"/>
            <a:headEnd/>
            <a:tailEnd/>
          </a:ln>
        </p:spPr>
        <p:txBody>
          <a:bodyPr wrap="square">
            <a:spAutoFit/>
          </a:bodyPr>
          <a:lstStyle/>
          <a:p>
            <a:pPr algn="ctr" eaLnBrk="1" hangingPunct="1"/>
            <a:r>
              <a:rPr lang="en-US" altLang="en-US" sz="3200" dirty="0" smtClean="0">
                <a:solidFill>
                  <a:srgbClr val="00B0F0"/>
                </a:solidFill>
                <a:latin typeface="Times New Roman" pitchFamily="18" charset="0"/>
                <a:cs typeface="Times New Roman" pitchFamily="18" charset="0"/>
              </a:rPr>
              <a:t>Different Computing Environments</a:t>
            </a:r>
            <a:endParaRPr lang="en-US" altLang="en-US" sz="3200" dirty="0">
              <a:solidFill>
                <a:srgbClr val="00B0F0"/>
              </a:solidFill>
              <a:latin typeface="Times New Roman" pitchFamily="18" charset="0"/>
              <a:cs typeface="Times New Roman" pitchFamily="18" charset="0"/>
            </a:endParaRPr>
          </a:p>
        </p:txBody>
      </p:sp>
      <p:pic>
        <p:nvPicPr>
          <p:cNvPr id="117762" name="Picture 2"/>
          <p:cNvPicPr>
            <a:picLocks noChangeAspect="1" noChangeArrowheads="1"/>
          </p:cNvPicPr>
          <p:nvPr/>
        </p:nvPicPr>
        <p:blipFill>
          <a:blip r:embed="rId2" cstate="print"/>
          <a:srcRect/>
          <a:stretch>
            <a:fillRect/>
          </a:stretch>
        </p:blipFill>
        <p:spPr bwMode="auto">
          <a:xfrm>
            <a:off x="966788" y="2286000"/>
            <a:ext cx="7210425"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rot="16200000">
            <a:off x="5597525" y="3165475"/>
            <a:ext cx="1981200" cy="2965450"/>
          </a:xfrm>
          <a:prstGeom prst="rect">
            <a:avLst/>
          </a:prstGeom>
        </p:spPr>
      </p:pic>
      <p:sp>
        <p:nvSpPr>
          <p:cNvPr id="2" name="Title 1"/>
          <p:cNvSpPr>
            <a:spLocks noGrp="1"/>
          </p:cNvSpPr>
          <p:nvPr>
            <p:ph type="title"/>
          </p:nvPr>
        </p:nvSpPr>
        <p:spPr/>
        <p:txBody>
          <a:bodyPr/>
          <a:lstStyle/>
          <a:p>
            <a:r>
              <a:rPr lang="en-US" dirty="0" smtClean="0"/>
              <a:t>Data-rich World</a:t>
            </a:r>
            <a:endParaRPr lang="en-US" dirty="0"/>
          </a:p>
        </p:txBody>
      </p:sp>
      <p:sp>
        <p:nvSpPr>
          <p:cNvPr id="3" name="Content Placeholder 2"/>
          <p:cNvSpPr>
            <a:spLocks noGrp="1"/>
          </p:cNvSpPr>
          <p:nvPr>
            <p:ph idx="1"/>
          </p:nvPr>
        </p:nvSpPr>
        <p:spPr>
          <a:xfrm>
            <a:off x="457200" y="1775191"/>
            <a:ext cx="4724400" cy="4625609"/>
          </a:xfrm>
        </p:spPr>
        <p:txBody>
          <a:bodyPr>
            <a:normAutofit/>
          </a:bodyPr>
          <a:lstStyle/>
          <a:p>
            <a:r>
              <a:rPr lang="en-US" sz="2800" dirty="0" smtClean="0"/>
              <a:t>Data capture and collection:</a:t>
            </a:r>
          </a:p>
          <a:p>
            <a:pPr lvl="1"/>
            <a:r>
              <a:rPr lang="en-US" sz="2400" dirty="0" smtClean="0"/>
              <a:t>Highly instrumented environment</a:t>
            </a:r>
          </a:p>
          <a:p>
            <a:pPr lvl="1"/>
            <a:r>
              <a:rPr lang="en-US" sz="2400" dirty="0" smtClean="0"/>
              <a:t>Sensors and Smart Devices</a:t>
            </a:r>
          </a:p>
          <a:p>
            <a:pPr lvl="1"/>
            <a:r>
              <a:rPr lang="en-US" sz="2400" dirty="0" smtClean="0"/>
              <a:t> Network </a:t>
            </a:r>
          </a:p>
          <a:p>
            <a:pPr lvl="1">
              <a:buNone/>
            </a:pPr>
            <a:endParaRPr lang="en-US" dirty="0" smtClean="0"/>
          </a:p>
          <a:p>
            <a:r>
              <a:rPr lang="en-US" sz="2800" dirty="0" smtClean="0"/>
              <a:t>Data storage:</a:t>
            </a:r>
          </a:p>
          <a:p>
            <a:pPr lvl="1"/>
            <a:r>
              <a:rPr lang="en-US" sz="2595" dirty="0" smtClean="0"/>
              <a:t>Seagate 1 TB Barracuda @ $72.95 from Amazon.com (73¢/GB)</a:t>
            </a:r>
          </a:p>
          <a:p>
            <a:pPr lvl="1">
              <a:buNone/>
            </a:pPr>
            <a:endParaRPr lang="en-US" dirty="0" smtClean="0"/>
          </a:p>
        </p:txBody>
      </p:sp>
      <p:pic>
        <p:nvPicPr>
          <p:cNvPr id="5" name="Picture 4"/>
          <p:cNvPicPr>
            <a:picLocks noChangeAspect="1"/>
          </p:cNvPicPr>
          <p:nvPr/>
        </p:nvPicPr>
        <p:blipFill>
          <a:blip r:embed="rId3" cstate="email">
            <a:extLst>
              <a:ext uri="{28A0092B-C50C-407E-A947-70E740481C1C}">
                <a14:useLocalDpi xmlns:a14="http://schemas.microsoft.com/office/drawing/2010/main" xmlns=""/>
              </a:ext>
            </a:extLst>
          </a:blip>
          <a:stretch>
            <a:fillRect/>
          </a:stretch>
        </p:blipFill>
        <p:spPr>
          <a:xfrm>
            <a:off x="5867400" y="1524000"/>
            <a:ext cx="3200400" cy="2209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xmlns=""/>
              </a:ext>
            </a:extLst>
          </a:blip>
          <a:stretch>
            <a:fillRect/>
          </a:stretch>
        </p:blipFill>
        <p:spPr>
          <a:xfrm>
            <a:off x="5791200" y="5257800"/>
            <a:ext cx="3352800" cy="1371600"/>
          </a:xfrm>
          <a:prstGeom prst="rect">
            <a:avLst/>
          </a:prstGeom>
        </p:spPr>
      </p:pic>
      <p:sp>
        <p:nvSpPr>
          <p:cNvPr id="10" name="Footer Placeholder 9"/>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481013" y="319088"/>
            <a:ext cx="8181975" cy="6219825"/>
          </a:xfrm>
          <a:prstGeom prst="rect">
            <a:avLst/>
          </a:prstGeom>
          <a:noFill/>
          <a:ln w="9525">
            <a:noFill/>
            <a:miter lim="800000"/>
            <a:headEnd/>
            <a:tailEnd/>
          </a:ln>
        </p:spPr>
      </p:pic>
      <p:sp>
        <p:nvSpPr>
          <p:cNvPr id="3" name="Footer Placeholder 2"/>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Making</a:t>
            </a:r>
            <a:endParaRPr lang="en-IN" dirty="0"/>
          </a:p>
        </p:txBody>
      </p:sp>
      <p:sp>
        <p:nvSpPr>
          <p:cNvPr id="4" name="Footer Placeholder 3"/>
          <p:cNvSpPr>
            <a:spLocks noGrp="1"/>
          </p:cNvSpPr>
          <p:nvPr>
            <p:ph type="ftr" sz="quarter" idx="11"/>
          </p:nvPr>
        </p:nvSpPr>
        <p:spPr/>
        <p:txBody>
          <a:bodyPr/>
          <a:lstStyle/>
          <a:p>
            <a:endParaRPr lang="en-IN" dirty="0"/>
          </a:p>
        </p:txBody>
      </p:sp>
      <p:graphicFrame>
        <p:nvGraphicFramePr>
          <p:cNvPr id="6" name="Diagram 5"/>
          <p:cNvGraphicFramePr/>
          <p:nvPr>
            <p:extLst>
              <p:ext uri="{D42A27DB-BD31-4B8C-83A1-F6EECF244321}">
                <p14:modId xmlns:p14="http://schemas.microsoft.com/office/powerpoint/2010/main" xmlns="" val="58569787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220631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2286000"/>
            <a:ext cx="8610600" cy="1219200"/>
          </a:xfrm>
        </p:spPr>
        <p:txBody>
          <a:bodyPr>
            <a:normAutofit fontScale="90000"/>
          </a:bodyPr>
          <a:lstStyle/>
          <a:p>
            <a:r>
              <a:rPr lang="en-US" dirty="0" smtClean="0">
                <a:solidFill>
                  <a:schemeClr val="bg2">
                    <a:lumMod val="10000"/>
                  </a:schemeClr>
                </a:solidFill>
                <a:latin typeface="Arial Narrow" pitchFamily="34" charset="0"/>
                <a:ea typeface="Batang" pitchFamily="18" charset="-127"/>
                <a:cs typeface="Arial" pitchFamily="34" charset="0"/>
              </a:rPr>
              <a:t>Synergy between Big Data and Cloud</a:t>
            </a:r>
            <a:br>
              <a:rPr lang="en-US" dirty="0" smtClean="0">
                <a:solidFill>
                  <a:schemeClr val="bg2">
                    <a:lumMod val="10000"/>
                  </a:schemeClr>
                </a:solidFill>
                <a:latin typeface="Arial Narrow" pitchFamily="34" charset="0"/>
                <a:ea typeface="Batang" pitchFamily="18" charset="-127"/>
                <a:cs typeface="Arial" pitchFamily="34" charset="0"/>
              </a:rPr>
            </a:br>
            <a:endParaRPr lang="en-US" dirty="0">
              <a:latin typeface="Arial Narrow" pitchFamily="34" charset="0"/>
              <a:cs typeface="Arial" pitchFamily="34" charset="0"/>
            </a:endParaRP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0" y="1"/>
          <a:ext cx="9144000" cy="6518128"/>
        </p:xfrm>
        <a:graphic>
          <a:graphicData uri="http://schemas.openxmlformats.org/drawingml/2006/table">
            <a:tbl>
              <a:tblPr firstRow="1" bandRow="1">
                <a:tableStyleId>{8EC20E35-A176-4012-BC5E-935CFFF8708E}</a:tableStyleId>
              </a:tblPr>
              <a:tblGrid>
                <a:gridCol w="4419599"/>
                <a:gridCol w="4724401"/>
              </a:tblGrid>
              <a:tr h="68579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Big Data Requirements</a:t>
                      </a:r>
                      <a:endParaRPr lang="en-US" sz="2400" dirty="0" smtClean="0">
                        <a:solidFill>
                          <a:schemeClr val="bg1"/>
                        </a:solidFill>
                      </a:endParaRPr>
                    </a:p>
                  </a:txBody>
                  <a:tcPr>
                    <a:solidFill>
                      <a:schemeClr val="tx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dirty="0" smtClean="0"/>
                        <a:t>Synergic Cloud Characteristics</a:t>
                      </a:r>
                    </a:p>
                    <a:p>
                      <a:endParaRPr lang="en-US" sz="2400" dirty="0">
                        <a:solidFill>
                          <a:schemeClr val="bg1"/>
                        </a:solidFill>
                      </a:endParaRPr>
                    </a:p>
                  </a:txBody>
                  <a:tcPr>
                    <a:solidFill>
                      <a:schemeClr val="tx2">
                        <a:lumMod val="75000"/>
                      </a:schemeClr>
                    </a:solidFill>
                  </a:tcPr>
                </a:tc>
              </a:tr>
              <a:tr h="775357">
                <a:tc>
                  <a:txBody>
                    <a:bodyPr/>
                    <a:lstStyle/>
                    <a:p>
                      <a:pPr>
                        <a:lnSpc>
                          <a:spcPct val="90000"/>
                        </a:lnSpc>
                      </a:pPr>
                      <a:r>
                        <a:rPr lang="it-IT" sz="2300" dirty="0" smtClean="0"/>
                        <a:t>Massive compute resource required for processing on demand</a:t>
                      </a:r>
                      <a:endParaRPr lang="it-IT" sz="2300" b="1" dirty="0" smtClean="0"/>
                    </a:p>
                  </a:txBody>
                  <a:tcPr>
                    <a:solidFill>
                      <a:schemeClr val="accent2">
                        <a:lumMod val="40000"/>
                        <a:lumOff val="60000"/>
                      </a:schemeClr>
                    </a:solidFill>
                  </a:tcPr>
                </a:tc>
                <a:tc>
                  <a:txBody>
                    <a:bodyPr/>
                    <a:lstStyle/>
                    <a:p>
                      <a:pPr marL="0" algn="l" defTabSz="914400" rtl="0" eaLnBrk="1" latinLnBrk="0" hangingPunct="1">
                        <a:lnSpc>
                          <a:spcPct val="90000"/>
                        </a:lnSpc>
                        <a:spcBef>
                          <a:spcPts val="0"/>
                        </a:spcBef>
                      </a:pPr>
                      <a:r>
                        <a:rPr lang="it-IT" sz="2300" kern="1200" dirty="0" smtClean="0"/>
                        <a:t>Infinite compute resource on demand – h/w virtualization</a:t>
                      </a:r>
                      <a:endParaRPr lang="it-IT" sz="2300" b="1" kern="1200" dirty="0" smtClean="0">
                        <a:solidFill>
                          <a:schemeClr val="dk1"/>
                        </a:solidFill>
                        <a:latin typeface="+mn-lt"/>
                        <a:ea typeface="+mn-ea"/>
                        <a:cs typeface="+mn-cs"/>
                      </a:endParaRPr>
                    </a:p>
                  </a:txBody>
                  <a:tcPr>
                    <a:solidFill>
                      <a:schemeClr val="accent2">
                        <a:lumMod val="40000"/>
                        <a:lumOff val="60000"/>
                      </a:schemeClr>
                    </a:solidFill>
                  </a:tcPr>
                </a:tc>
              </a:tr>
              <a:tr h="611482">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it-IT" sz="2300" kern="1200" dirty="0" smtClean="0"/>
                        <a:t>Accessibility anytime and anywhere</a:t>
                      </a:r>
                      <a:endParaRPr lang="it-IT" sz="2300" b="1" kern="1200" dirty="0" smtClean="0">
                        <a:solidFill>
                          <a:schemeClr val="dk1"/>
                        </a:solidFill>
                        <a:latin typeface="+mn-lt"/>
                        <a:ea typeface="+mn-ea"/>
                        <a:cs typeface="+mn-cs"/>
                      </a:endParaRPr>
                    </a:p>
                  </a:txBody>
                  <a:tcPr/>
                </a:tc>
                <a:tc>
                  <a:txBody>
                    <a:bodyPr/>
                    <a:lstStyle/>
                    <a:p>
                      <a:pPr marL="0" algn="l" defTabSz="914400" rtl="0" eaLnBrk="1" latinLnBrk="0" hangingPunct="1">
                        <a:lnSpc>
                          <a:spcPct val="90000"/>
                        </a:lnSpc>
                        <a:spcBef>
                          <a:spcPts val="0"/>
                        </a:spcBef>
                      </a:pPr>
                      <a:r>
                        <a:rPr lang="it-IT" sz="2300" kern="1200" dirty="0" smtClean="0"/>
                        <a:t>Internet based, Reduced costs, dynamic hw provisioning, Pay per use</a:t>
                      </a:r>
                      <a:endParaRPr lang="en-US" sz="2300" b="1" kern="1200" dirty="0" smtClean="0">
                        <a:solidFill>
                          <a:schemeClr val="dk1"/>
                        </a:solidFill>
                        <a:latin typeface="+mn-lt"/>
                        <a:ea typeface="+mn-ea"/>
                        <a:cs typeface="+mn-cs"/>
                      </a:endParaRPr>
                    </a:p>
                  </a:txBody>
                  <a:tcPr/>
                </a:tc>
              </a:tr>
              <a:tr h="769132">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it-IT" sz="2300" kern="1200" dirty="0" smtClean="0"/>
                        <a:t>Elimination of upfront commitment of users</a:t>
                      </a:r>
                      <a:endParaRPr lang="it-IT" sz="2300" b="1" kern="1200" dirty="0" smtClean="0">
                        <a:solidFill>
                          <a:schemeClr val="dk1"/>
                        </a:solidFill>
                        <a:latin typeface="+mn-lt"/>
                        <a:ea typeface="+mn-ea"/>
                        <a:cs typeface="+mn-cs"/>
                      </a:endParaRPr>
                    </a:p>
                  </a:txBody>
                  <a:tcPr>
                    <a:solidFill>
                      <a:schemeClr val="accent2">
                        <a:lumMod val="60000"/>
                        <a:lumOff val="40000"/>
                      </a:schemeClr>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it-IT" sz="2300" kern="1200" dirty="0" smtClean="0"/>
                        <a:t>No need to plan for peak load in advance</a:t>
                      </a:r>
                      <a:endParaRPr lang="en-US" sz="2300" b="1" kern="1200" dirty="0" smtClean="0">
                        <a:solidFill>
                          <a:schemeClr val="dk1"/>
                        </a:solidFill>
                        <a:latin typeface="+mn-lt"/>
                        <a:ea typeface="+mn-ea"/>
                        <a:cs typeface="+mn-cs"/>
                      </a:endParaRPr>
                    </a:p>
                  </a:txBody>
                  <a:tcPr>
                    <a:solidFill>
                      <a:schemeClr val="accent2">
                        <a:lumMod val="60000"/>
                        <a:lumOff val="40000"/>
                      </a:schemeClr>
                    </a:solidFill>
                  </a:tcPr>
                </a:tc>
              </a:tr>
              <a:tr h="644253">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it-IT" sz="2300" kern="1200" dirty="0" smtClean="0"/>
                        <a:t>Easy management</a:t>
                      </a:r>
                      <a:endParaRPr lang="it-IT" sz="2300" b="1" kern="1200" dirty="0" smtClean="0">
                        <a:solidFill>
                          <a:schemeClr val="dk1"/>
                        </a:solidFill>
                        <a:latin typeface="+mn-lt"/>
                        <a:ea typeface="+mn-ea"/>
                        <a:cs typeface="+mn-cs"/>
                      </a:endParaRPr>
                    </a:p>
                  </a:txBody>
                  <a:tcPr/>
                </a:tc>
                <a:tc>
                  <a:txBody>
                    <a:bodyPr/>
                    <a:lstStyle/>
                    <a:p>
                      <a:pPr marL="0" lvl="1" indent="-342900" algn="l" defTabSz="914400" rtl="0" eaLnBrk="1" latinLnBrk="0" hangingPunct="1">
                        <a:lnSpc>
                          <a:spcPct val="90000"/>
                        </a:lnSpc>
                        <a:spcBef>
                          <a:spcPts val="0"/>
                        </a:spcBef>
                        <a:buFont typeface="Arial" pitchFamily="34" charset="0"/>
                        <a:buNone/>
                      </a:pPr>
                      <a:r>
                        <a:rPr lang="en-US" sz="2300" kern="1200" dirty="0" smtClean="0"/>
                        <a:t>Self management</a:t>
                      </a:r>
                    </a:p>
                    <a:p>
                      <a:pPr marL="0" algn="l" defTabSz="914400" rtl="0" eaLnBrk="1" latinLnBrk="0" hangingPunct="1">
                        <a:lnSpc>
                          <a:spcPct val="90000"/>
                        </a:lnSpc>
                        <a:spcBef>
                          <a:spcPts val="0"/>
                        </a:spcBef>
                        <a:buFont typeface="Arial" pitchFamily="34" charset="0"/>
                        <a:buNone/>
                      </a:pPr>
                      <a:r>
                        <a:rPr lang="it-IT" sz="2300" kern="1200" dirty="0" smtClean="0"/>
                        <a:t>Software versioning and upgrading</a:t>
                      </a:r>
                      <a:endParaRPr lang="en-US" sz="2300" b="1" kern="1200" dirty="0" smtClean="0">
                        <a:solidFill>
                          <a:schemeClr val="dk1"/>
                        </a:solidFill>
                        <a:latin typeface="+mn-lt"/>
                        <a:ea typeface="+mn-ea"/>
                        <a:cs typeface="+mn-cs"/>
                      </a:endParaRPr>
                    </a:p>
                  </a:txBody>
                  <a:tcPr/>
                </a:tc>
              </a:tr>
              <a:tr h="435167">
                <a:tc>
                  <a:txBody>
                    <a:bodyPr/>
                    <a:lstStyle/>
                    <a:p>
                      <a:pPr marL="0" algn="l" defTabSz="914400" rtl="0" eaLnBrk="1" latinLnBrk="0" hangingPunct="1">
                        <a:lnSpc>
                          <a:spcPct val="90000"/>
                        </a:lnSpc>
                      </a:pPr>
                      <a:r>
                        <a:rPr lang="it-IT" sz="2300" kern="1200" dirty="0" smtClean="0"/>
                        <a:t>Handle complex workloads</a:t>
                      </a:r>
                      <a:endParaRPr lang="en-US" sz="2300" b="1" kern="1200" dirty="0" smtClean="0">
                        <a:solidFill>
                          <a:schemeClr val="dk1"/>
                        </a:solidFill>
                        <a:latin typeface="+mn-lt"/>
                        <a:ea typeface="+mn-ea"/>
                        <a:cs typeface="+mn-cs"/>
                      </a:endParaRPr>
                    </a:p>
                  </a:txBody>
                  <a:tcPr>
                    <a:solidFill>
                      <a:schemeClr val="accent2">
                        <a:lumMod val="60000"/>
                        <a:lumOff val="40000"/>
                      </a:schemeClr>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2300" dirty="0" smtClean="0"/>
                        <a:t>simple distributed programming models </a:t>
                      </a:r>
                      <a:endParaRPr lang="en-US" sz="2300" b="1" kern="1200" dirty="0" smtClean="0">
                        <a:solidFill>
                          <a:schemeClr val="dk1"/>
                        </a:solidFill>
                        <a:latin typeface="+mn-lt"/>
                        <a:ea typeface="+mn-ea"/>
                        <a:cs typeface="+mn-cs"/>
                      </a:endParaRPr>
                    </a:p>
                  </a:txBody>
                  <a:tcPr>
                    <a:solidFill>
                      <a:schemeClr val="accent2">
                        <a:lumMod val="60000"/>
                        <a:lumOff val="40000"/>
                      </a:schemeClr>
                    </a:solidFill>
                  </a:tcPr>
                </a:tc>
              </a:tr>
              <a:tr h="435167">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2300" kern="1200" dirty="0" smtClean="0"/>
                        <a:t>Size</a:t>
                      </a:r>
                      <a:endParaRPr lang="en-US" sz="2300" b="1" kern="1200" dirty="0" smtClean="0">
                        <a:solidFill>
                          <a:schemeClr val="dk1"/>
                        </a:solidFill>
                        <a:latin typeface="+mn-lt"/>
                        <a:ea typeface="+mn-ea"/>
                        <a:cs typeface="+mn-cs"/>
                      </a:endParaRPr>
                    </a:p>
                  </a:txBody>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2300" kern="1200" dirty="0" smtClean="0"/>
                        <a:t>Elastic - Terabyte, Petabyte …</a:t>
                      </a:r>
                      <a:endParaRPr lang="en-US" sz="2300" b="1" kern="1200" dirty="0" smtClean="0">
                        <a:solidFill>
                          <a:schemeClr val="dk1"/>
                        </a:solidFill>
                        <a:latin typeface="+mn-lt"/>
                        <a:ea typeface="+mn-ea"/>
                        <a:cs typeface="+mn-cs"/>
                      </a:endParaRPr>
                    </a:p>
                  </a:txBody>
                  <a:tcPr/>
                </a:tc>
              </a:tr>
              <a:tr h="1548384">
                <a:tc>
                  <a:txBody>
                    <a:bodyPr/>
                    <a:lstStyle/>
                    <a:p>
                      <a:r>
                        <a:rPr lang="en-US" sz="2300" kern="1200" dirty="0" smtClean="0"/>
                        <a:t>Structure: Structured,</a:t>
                      </a:r>
                      <a:r>
                        <a:rPr lang="en-US" sz="2300" kern="1200" baseline="0" dirty="0" smtClean="0"/>
                        <a:t> </a:t>
                      </a:r>
                      <a:r>
                        <a:rPr lang="en-US" sz="2300" kern="1200" dirty="0" smtClean="0"/>
                        <a:t>Unstructured : Audio, Video, Text, GeoSpatial, Schema Less Structures</a:t>
                      </a:r>
                    </a:p>
                    <a:p>
                      <a:pPr marL="0" marR="0" indent="0" algn="l" defTabSz="914400" rtl="0" eaLnBrk="1" fontAlgn="auto" latinLnBrk="0" hangingPunct="1">
                        <a:lnSpc>
                          <a:spcPct val="90000"/>
                        </a:lnSpc>
                        <a:spcBef>
                          <a:spcPts val="0"/>
                        </a:spcBef>
                        <a:spcAft>
                          <a:spcPts val="0"/>
                        </a:spcAft>
                        <a:buClrTx/>
                        <a:buSzTx/>
                        <a:buFontTx/>
                        <a:buNone/>
                        <a:tabLst/>
                        <a:defRPr/>
                      </a:pPr>
                      <a:endParaRPr lang="en-US" sz="2300" b="1" kern="1200" dirty="0" smtClean="0">
                        <a:solidFill>
                          <a:schemeClr val="dk1"/>
                        </a:solidFill>
                        <a:latin typeface="+mn-lt"/>
                        <a:ea typeface="+mn-ea"/>
                        <a:cs typeface="+mn-cs"/>
                      </a:endParaRPr>
                    </a:p>
                  </a:txBody>
                  <a:tcPr>
                    <a:solidFill>
                      <a:schemeClr val="accent2">
                        <a:lumMod val="60000"/>
                        <a:lumOff val="40000"/>
                      </a:schemeClr>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2300" kern="1200" dirty="0" smtClean="0"/>
                        <a:t>Holder. S</a:t>
                      </a:r>
                      <a:r>
                        <a:rPr lang="tr-TR" sz="2300" dirty="0" smtClean="0"/>
                        <a:t>toring articles and data conversions faster</a:t>
                      </a:r>
                      <a:endParaRPr lang="en-US" sz="2300" b="1" kern="1200" dirty="0" smtClean="0">
                        <a:solidFill>
                          <a:schemeClr val="dk1"/>
                        </a:solidFill>
                        <a:latin typeface="+mn-lt"/>
                        <a:ea typeface="+mn-ea"/>
                        <a:cs typeface="+mn-cs"/>
                      </a:endParaRPr>
                    </a:p>
                  </a:txBody>
                  <a:tcPr>
                    <a:solidFill>
                      <a:schemeClr val="accent2">
                        <a:lumMod val="60000"/>
                        <a:lumOff val="40000"/>
                      </a:schemeClr>
                    </a:solidFill>
                  </a:tcPr>
                </a:tc>
              </a:tr>
            </a:tbl>
          </a:graphicData>
        </a:graphic>
      </p:graphicFrame>
      <p:sp>
        <p:nvSpPr>
          <p:cNvPr id="4" name="Footer Placeholder 3"/>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62200"/>
            <a:ext cx="9144000" cy="1214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388" tIns="45694" rIns="91388" bIns="45694" rtlCol="0" anchor="ctr"/>
          <a:lstStyle/>
          <a:p>
            <a:pPr algn="ctr"/>
            <a:r>
              <a:rPr lang="en-US" sz="3600" b="1" dirty="0" smtClean="0">
                <a:solidFill>
                  <a:schemeClr val="bg1"/>
                </a:solidFill>
              </a:rPr>
              <a:t>Potential Benefits of Applying Cloud Computing For Big data Management</a:t>
            </a:r>
            <a:endParaRPr lang="en-IN" sz="3600" b="1" dirty="0">
              <a:solidFill>
                <a:schemeClr val="bg1"/>
              </a:solidFill>
            </a:endParaRPr>
          </a:p>
        </p:txBody>
      </p:sp>
      <p:sp>
        <p:nvSpPr>
          <p:cNvPr id="6" name="Footer Placeholder 5"/>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752600" y="76200"/>
            <a:ext cx="7239000" cy="1143000"/>
          </a:xfrm>
        </p:spPr>
        <p:txBody>
          <a:bodyPr/>
          <a:lstStyle/>
          <a:p>
            <a:r>
              <a:rPr lang="en-US" sz="3600" dirty="0" smtClean="0"/>
              <a:t>Analytics as a Service</a:t>
            </a:r>
            <a:endParaRPr lang="en-GB" sz="3600" dirty="0" smtClean="0"/>
          </a:p>
        </p:txBody>
      </p:sp>
      <p:sp>
        <p:nvSpPr>
          <p:cNvPr id="38915" name="Content Placeholder 2"/>
          <p:cNvSpPr>
            <a:spLocks noGrp="1"/>
          </p:cNvSpPr>
          <p:nvPr>
            <p:ph idx="1"/>
          </p:nvPr>
        </p:nvSpPr>
        <p:spPr>
          <a:xfrm>
            <a:off x="457200" y="1295400"/>
            <a:ext cx="8229600" cy="4830763"/>
          </a:xfrm>
        </p:spPr>
        <p:txBody>
          <a:bodyPr>
            <a:normAutofit fontScale="92500"/>
          </a:bodyPr>
          <a:lstStyle/>
          <a:p>
            <a:endParaRPr lang="en-US" sz="2400" dirty="0" smtClean="0"/>
          </a:p>
          <a:p>
            <a:r>
              <a:rPr lang="en-US" sz="2400" dirty="0" smtClean="0"/>
              <a:t>Why Analytics cant be served as a Service?</a:t>
            </a:r>
          </a:p>
          <a:p>
            <a:r>
              <a:rPr lang="en-US" sz="2400" dirty="0" smtClean="0"/>
              <a:t>Analytics as a Service (</a:t>
            </a:r>
            <a:r>
              <a:rPr lang="en-US" sz="2400" dirty="0" err="1" smtClean="0"/>
              <a:t>AaaS</a:t>
            </a:r>
            <a:r>
              <a:rPr lang="en-US" sz="2400" dirty="0" smtClean="0"/>
              <a:t>) refers to the provision of analytics software and operations through Web-delivered technologies. </a:t>
            </a:r>
          </a:p>
          <a:p>
            <a:r>
              <a:rPr lang="en-US" sz="2400" dirty="0" smtClean="0"/>
              <a:t>These types of solutions offer businesses an alternative to developing internal hardware setups just to perform business analytics. </a:t>
            </a:r>
          </a:p>
          <a:p>
            <a:r>
              <a:rPr lang="en-US" sz="2400" dirty="0" smtClean="0"/>
              <a:t>Analytics as a Service is becoming a valuable option for businesses because setting up analytics processes can be a work-intensive process.</a:t>
            </a:r>
          </a:p>
          <a:p>
            <a:r>
              <a:rPr lang="en-US" sz="2400" dirty="0" smtClean="0"/>
              <a:t>Businesses that need to do more analytics may need more servers and other kinds of hardware, and they may need more IT staff to implement and maintain these programs. </a:t>
            </a:r>
          </a:p>
        </p:txBody>
      </p:sp>
      <p:sp>
        <p:nvSpPr>
          <p:cNvPr id="38916" name="Slide Number Placeholder 4"/>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endParaRPr lang="en-GB"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t="20000" b="28764"/>
          <a:stretch>
            <a:fillRect/>
          </a:stretch>
        </p:blipFill>
        <p:spPr bwMode="auto">
          <a:xfrm>
            <a:off x="152400" y="0"/>
            <a:ext cx="8839200" cy="41148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Dr.G.R.Karpagam, PSG-CSE</a:t>
            </a:r>
            <a:endParaRPr lang="en-US"/>
          </a:p>
        </p:txBody>
      </p:sp>
      <p:pic>
        <p:nvPicPr>
          <p:cNvPr id="4" name="Picture 2"/>
          <p:cNvPicPr>
            <a:picLocks noChangeAspect="1" noChangeArrowheads="1"/>
          </p:cNvPicPr>
          <p:nvPr/>
        </p:nvPicPr>
        <p:blipFill>
          <a:blip r:embed="rId2" cstate="print"/>
          <a:srcRect t="71236"/>
          <a:stretch>
            <a:fillRect/>
          </a:stretch>
        </p:blipFill>
        <p:spPr bwMode="auto">
          <a:xfrm>
            <a:off x="152400" y="4114800"/>
            <a:ext cx="8839200" cy="259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Slide Number Placeholder 5"/>
          <p:cNvSpPr txBox="1">
            <a:spLocks noGrp="1"/>
          </p:cNvSpPr>
          <p:nvPr/>
        </p:nvSpPr>
        <p:spPr bwMode="auto">
          <a:xfrm>
            <a:off x="6555005" y="6244643"/>
            <a:ext cx="2134965" cy="478838"/>
          </a:xfrm>
          <a:prstGeom prst="rect">
            <a:avLst/>
          </a:prstGeom>
          <a:noFill/>
          <a:ln w="9525">
            <a:noFill/>
            <a:miter lim="800000"/>
            <a:headEnd/>
            <a:tailEnd/>
          </a:ln>
        </p:spPr>
        <p:txBody>
          <a:bodyPr lIns="71079" tIns="35543" rIns="71079" bIns="35543"/>
          <a:lstStyle/>
          <a:p>
            <a:pPr algn="r"/>
            <a:fld id="{918B8464-08B5-4A90-A871-5F0D0886CCBE}" type="slidenum">
              <a:rPr lang="en-IN" sz="1100"/>
              <a:pPr algn="r"/>
              <a:t>68</a:t>
            </a:fld>
            <a:endParaRPr lang="en-IN" sz="1100" dirty="0"/>
          </a:p>
        </p:txBody>
      </p:sp>
      <p:sp>
        <p:nvSpPr>
          <p:cNvPr id="2053" name="Rectangle 4"/>
          <p:cNvSpPr>
            <a:spLocks noChangeArrowheads="1"/>
          </p:cNvSpPr>
          <p:nvPr/>
        </p:nvSpPr>
        <p:spPr bwMode="auto">
          <a:xfrm>
            <a:off x="3622371" y="2817498"/>
            <a:ext cx="5058911" cy="1556224"/>
          </a:xfrm>
          <a:prstGeom prst="rect">
            <a:avLst/>
          </a:prstGeom>
          <a:noFill/>
          <a:ln w="12700">
            <a:noFill/>
            <a:miter lim="800000"/>
            <a:headEnd/>
            <a:tailEnd/>
          </a:ln>
        </p:spPr>
        <p:txBody>
          <a:bodyPr lIns="71079" tIns="35543" rIns="71079" bIns="35543" anchor="ctr"/>
          <a:lstStyle/>
          <a:p>
            <a:pPr algn="ctr">
              <a:lnSpc>
                <a:spcPct val="90000"/>
              </a:lnSpc>
            </a:pPr>
            <a:r>
              <a:rPr lang="en-US" sz="7500" b="1" dirty="0">
                <a:solidFill>
                  <a:srgbClr val="FF0029"/>
                </a:solidFill>
                <a:latin typeface="Bodoni MT Condensed" pitchFamily="18" charset="0"/>
                <a:ea typeface="MS PGothic" pitchFamily="34" charset="-128"/>
              </a:rPr>
              <a:t>Thank You</a:t>
            </a:r>
            <a:r>
              <a:rPr lang="en-US" sz="3400" b="1" dirty="0">
                <a:solidFill>
                  <a:srgbClr val="FF0029"/>
                </a:solidFill>
                <a:ea typeface="MS PGothic" pitchFamily="34" charset="-128"/>
              </a:rPr>
              <a:t>		         </a:t>
            </a:r>
            <a:br>
              <a:rPr lang="en-US" sz="3400" b="1" dirty="0">
                <a:solidFill>
                  <a:srgbClr val="FF0029"/>
                </a:solidFill>
                <a:ea typeface="MS PGothic" pitchFamily="34" charset="-128"/>
              </a:rPr>
            </a:br>
            <a:r>
              <a:rPr lang="en-US" sz="3400" b="1" dirty="0">
                <a:solidFill>
                  <a:srgbClr val="FF0029"/>
                </a:solidFill>
                <a:ea typeface="MS PGothic" pitchFamily="34" charset="-128"/>
              </a:rPr>
              <a:t>	</a:t>
            </a:r>
          </a:p>
        </p:txBody>
      </p:sp>
      <p:graphicFrame>
        <p:nvGraphicFramePr>
          <p:cNvPr id="2050" name="Object 7"/>
          <p:cNvGraphicFramePr>
            <a:graphicFrameLocks noChangeAspect="1"/>
          </p:cNvGraphicFramePr>
          <p:nvPr/>
        </p:nvGraphicFramePr>
        <p:xfrm>
          <a:off x="408145" y="2701492"/>
          <a:ext cx="2982251" cy="1901777"/>
        </p:xfrm>
        <a:graphic>
          <a:graphicData uri="http://schemas.openxmlformats.org/presentationml/2006/ole">
            <p:oleObj spid="_x0000_s4098" name="Clip" r:id="rId3" imgW="5447880" imgH="2506320" progId="">
              <p:embed/>
            </p:oleObj>
          </a:graphicData>
        </a:graphic>
      </p:graphicFrame>
      <p:sp>
        <p:nvSpPr>
          <p:cNvPr id="6" name="Footer Placeholder 5"/>
          <p:cNvSpPr>
            <a:spLocks noGrp="1"/>
          </p:cNvSpPr>
          <p:nvPr>
            <p:ph type="ftr" sz="quarter" idx="11"/>
          </p:nvPr>
        </p:nvSpPr>
        <p:spPr/>
        <p:txBody>
          <a:bodyPr/>
          <a:lstStyle/>
          <a:p>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487362"/>
          </a:xfrm>
        </p:spPr>
        <p:txBody>
          <a:bodyPr>
            <a:normAutofit fontScale="90000"/>
          </a:bodyPr>
          <a:lstStyle/>
          <a:p>
            <a:r>
              <a:rPr lang="en-US" dirty="0" smtClean="0"/>
              <a:t>Computing Environments</a:t>
            </a:r>
            <a:endParaRPr lang="en-US" dirty="0"/>
          </a:p>
        </p:txBody>
      </p:sp>
      <p:sp>
        <p:nvSpPr>
          <p:cNvPr id="4" name="Content Placeholder 3"/>
          <p:cNvSpPr>
            <a:spLocks noGrp="1"/>
          </p:cNvSpPr>
          <p:nvPr>
            <p:ph idx="1"/>
          </p:nvPr>
        </p:nvSpPr>
        <p:spPr>
          <a:xfrm>
            <a:off x="457200" y="1143000"/>
            <a:ext cx="8229600" cy="5334000"/>
          </a:xfrm>
        </p:spPr>
        <p:txBody>
          <a:bodyPr>
            <a:normAutofit fontScale="85000" lnSpcReduction="10000"/>
          </a:bodyPr>
          <a:lstStyle/>
          <a:p>
            <a:r>
              <a:rPr lang="en-US" sz="2000" b="1" dirty="0" smtClean="0">
                <a:latin typeface="Arial" pitchFamily="34" charset="0"/>
                <a:cs typeface="Arial" pitchFamily="34" charset="0"/>
              </a:rPr>
              <a:t>Personal Computing Environment</a:t>
            </a:r>
          </a:p>
          <a:p>
            <a:pPr algn="just">
              <a:buNone/>
            </a:pPr>
            <a:r>
              <a:rPr lang="en-US" sz="2000" dirty="0" smtClean="0">
                <a:latin typeface="Arial" pitchFamily="34" charset="0"/>
                <a:cs typeface="Arial" pitchFamily="34" charset="0"/>
              </a:rPr>
              <a:t>			</a:t>
            </a:r>
            <a:r>
              <a:rPr lang="en-US" sz="2000" dirty="0" smtClean="0">
                <a:cs typeface="Arial" pitchFamily="34" charset="0"/>
              </a:rPr>
              <a:t>In the personal computing environment, there is a single computer system. All the system processes are available on the computer and executed there.</a:t>
            </a:r>
          </a:p>
          <a:p>
            <a:pPr>
              <a:buNone/>
            </a:pPr>
            <a:endParaRPr lang="en-US" sz="2000" b="1" dirty="0" smtClean="0">
              <a:latin typeface="Arial" pitchFamily="34" charset="0"/>
              <a:cs typeface="Arial" pitchFamily="34" charset="0"/>
            </a:endParaRPr>
          </a:p>
          <a:p>
            <a:r>
              <a:rPr lang="en-US" sz="2000" b="1" dirty="0" smtClean="0"/>
              <a:t>Time Sharing Computing Environment</a:t>
            </a:r>
          </a:p>
          <a:p>
            <a:pPr algn="just">
              <a:buNone/>
            </a:pPr>
            <a:r>
              <a:rPr lang="en-US" sz="2000" dirty="0" smtClean="0"/>
              <a:t>	The time sharing computing environment allows multiple users to share the system simultaneously. Each user is provided a time slice and the processor switches rapidly among the users according to it. Because of this, each user believes that they are the only ones using the system.</a:t>
            </a:r>
          </a:p>
          <a:p>
            <a:pPr>
              <a:buNone/>
            </a:pPr>
            <a:endParaRPr lang="en-US" sz="2000" dirty="0" smtClean="0"/>
          </a:p>
          <a:p>
            <a:r>
              <a:rPr lang="en-US" sz="2000" b="1" dirty="0" smtClean="0"/>
              <a:t>Client Server Computing Environment</a:t>
            </a:r>
          </a:p>
          <a:p>
            <a:pPr algn="just">
              <a:buNone/>
            </a:pPr>
            <a:r>
              <a:rPr lang="en-US" sz="2000" dirty="0" smtClean="0"/>
              <a:t>	In client server computing, the client requests a resource and the server provides that resource. A server may serve multiple clients at the same time while a client is in contact with only one server. Both the client and server usually communicate via a computer network but sometimes they may reside in the same system.</a:t>
            </a:r>
          </a:p>
          <a:p>
            <a:endParaRPr lang="en-US" sz="2000" dirty="0" smtClean="0"/>
          </a:p>
          <a:p>
            <a:endParaRPr lang="en-US" sz="2000" b="1" dirty="0" smtClean="0">
              <a:latin typeface="Arial" pitchFamily="34" charset="0"/>
              <a:cs typeface="Arial" pitchFamily="34" charset="0"/>
            </a:endParaRPr>
          </a:p>
          <a:p>
            <a:endParaRPr lang="en-US" sz="2000" b="1" dirty="0" smtClean="0">
              <a:latin typeface="Arial" pitchFamily="34" charset="0"/>
              <a:cs typeface="Arial" pitchFamily="34" charset="0"/>
            </a:endParaRPr>
          </a:p>
          <a:p>
            <a:pPr>
              <a:buNone/>
            </a:pPr>
            <a:r>
              <a:rPr lang="en-US" sz="2000" dirty="0" smtClean="0">
                <a:latin typeface="Arial" pitchFamily="34" charset="0"/>
                <a:cs typeface="Arial" pitchFamily="34" charset="0"/>
              </a:rPr>
              <a:t>		</a:t>
            </a:r>
          </a:p>
          <a:p>
            <a:pPr>
              <a:buNone/>
            </a:pPr>
            <a:endParaRPr lang="en-US" sz="2000" dirty="0" smtClean="0">
              <a:latin typeface="Arial" pitchFamily="34" charset="0"/>
              <a:cs typeface="Arial" pitchFamily="34" charset="0"/>
            </a:endParaRPr>
          </a:p>
          <a:p>
            <a:endParaRPr lang="en-US" dirty="0"/>
          </a:p>
        </p:txBody>
      </p:sp>
      <p:sp>
        <p:nvSpPr>
          <p:cNvPr id="2" name="Slide Number Placeholder 1"/>
          <p:cNvSpPr>
            <a:spLocks noGrp="1"/>
          </p:cNvSpPr>
          <p:nvPr>
            <p:ph type="sldNum" sz="quarter" idx="12"/>
          </p:nvPr>
        </p:nvSpPr>
        <p:spPr/>
        <p:txBody>
          <a:bodyPr/>
          <a:lstStyle/>
          <a:p>
            <a:pPr>
              <a:defRPr/>
            </a:pPr>
            <a:fld id="{5C4A2ED0-FFFA-49F3-9612-C1BB3246CC68}" type="slidenum">
              <a:rPr lang="en-US" altLang="en-US" smtClean="0"/>
              <a:pPr>
                <a:defRPr/>
              </a:pPr>
              <a:t>7</a:t>
            </a:fld>
            <a:endParaRPr lang="en-US"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487362"/>
          </a:xfrm>
        </p:spPr>
        <p:txBody>
          <a:bodyPr>
            <a:normAutofit fontScale="90000"/>
          </a:bodyPr>
          <a:lstStyle/>
          <a:p>
            <a:r>
              <a:rPr lang="en-US" dirty="0" smtClean="0"/>
              <a:t>Computing Environments</a:t>
            </a:r>
            <a:endParaRPr lang="en-US" dirty="0"/>
          </a:p>
        </p:txBody>
      </p:sp>
      <p:sp>
        <p:nvSpPr>
          <p:cNvPr id="4" name="Content Placeholder 3"/>
          <p:cNvSpPr>
            <a:spLocks noGrp="1"/>
          </p:cNvSpPr>
          <p:nvPr>
            <p:ph idx="1"/>
          </p:nvPr>
        </p:nvSpPr>
        <p:spPr>
          <a:xfrm>
            <a:off x="457200" y="1143000"/>
            <a:ext cx="8229600" cy="5334000"/>
          </a:xfrm>
        </p:spPr>
        <p:txBody>
          <a:bodyPr>
            <a:normAutofit fontScale="47500" lnSpcReduction="20000"/>
          </a:bodyPr>
          <a:lstStyle/>
          <a:p>
            <a:pPr algn="just"/>
            <a:r>
              <a:rPr lang="en-US" sz="3400" b="1" dirty="0" smtClean="0"/>
              <a:t>Distributed Computing Environment :</a:t>
            </a:r>
            <a:r>
              <a:rPr lang="en-US" sz="3400" dirty="0" smtClean="0"/>
              <a:t> In a distributed computing environment multiple nodes are connected together using network but physically they are separated. A single task is performed by different functional units of different nodes of distributed unit. Here different programs of an application run simultaneously on different nodes, and communication happens in between different nodes of this system over network to solve task.</a:t>
            </a:r>
          </a:p>
          <a:p>
            <a:pPr>
              <a:buNone/>
            </a:pPr>
            <a:endParaRPr lang="en-US" sz="3400" dirty="0" smtClean="0">
              <a:cs typeface="Arial" pitchFamily="34" charset="0"/>
            </a:endParaRPr>
          </a:p>
          <a:p>
            <a:pPr algn="just"/>
            <a:r>
              <a:rPr lang="en-US" sz="3400" b="1" dirty="0" smtClean="0"/>
              <a:t>Cloud Computing Environment :</a:t>
            </a:r>
            <a:r>
              <a:rPr lang="en-US" sz="3400" dirty="0" smtClean="0"/>
              <a:t> In cloud computing environment on demand availability of computer system resources like processing and storage are availed. Here computing is not done in individual technology or computer rather it is computed in cloud of computers where all required resources are provided by cloud vendor. </a:t>
            </a:r>
          </a:p>
          <a:p>
            <a:pPr>
              <a:buNone/>
            </a:pPr>
            <a:endParaRPr lang="en-US" sz="3400" b="1" dirty="0" smtClean="0">
              <a:cs typeface="Arial" pitchFamily="34" charset="0"/>
            </a:endParaRPr>
          </a:p>
          <a:p>
            <a:pPr algn="just"/>
            <a:r>
              <a:rPr lang="en-US" sz="3400" b="1" dirty="0" smtClean="0"/>
              <a:t>Grid Computing Environment :</a:t>
            </a:r>
            <a:r>
              <a:rPr lang="en-US" sz="3400" dirty="0" smtClean="0"/>
              <a:t> In grid computing environment, multiple computers from different locations works on single problem. In this system set of computer nodes running in cluster jointly perform a given task by applying resources of multiple computers/nodes. It is network of computing environment where several scattered resources provide running environment for single task.</a:t>
            </a:r>
          </a:p>
          <a:p>
            <a:pPr>
              <a:buNone/>
            </a:pPr>
            <a:endParaRPr lang="en-US" sz="3400" dirty="0" smtClean="0"/>
          </a:p>
          <a:p>
            <a:pPr algn="just"/>
            <a:r>
              <a:rPr lang="en-US" sz="3400" b="1" dirty="0" smtClean="0"/>
              <a:t>Cluster Computing Environment :</a:t>
            </a:r>
            <a:r>
              <a:rPr lang="en-US" sz="3400" dirty="0" smtClean="0"/>
              <a:t> In cluster computing environment cluster performs task where cluster is a set of loosely or tightly connected computers that work together. It is viewed as single system and performs task </a:t>
            </a:r>
            <a:r>
              <a:rPr lang="en-US" sz="3400" dirty="0" err="1" smtClean="0"/>
              <a:t>parallelly</a:t>
            </a:r>
            <a:r>
              <a:rPr lang="en-US" sz="3400" dirty="0" smtClean="0"/>
              <a:t> that’s why also it is similar to parallel computing environment. Cluster aware applications are especially used in cluster computing environment.</a:t>
            </a:r>
          </a:p>
          <a:p>
            <a:endParaRPr lang="en-US" sz="2000" b="1" dirty="0" smtClean="0">
              <a:latin typeface="Arial" pitchFamily="34" charset="0"/>
              <a:cs typeface="Arial" pitchFamily="34" charset="0"/>
            </a:endParaRPr>
          </a:p>
          <a:p>
            <a:endParaRPr lang="en-US" sz="2000" b="1" dirty="0" smtClean="0">
              <a:latin typeface="Arial" pitchFamily="34" charset="0"/>
              <a:cs typeface="Arial" pitchFamily="34" charset="0"/>
            </a:endParaRPr>
          </a:p>
          <a:p>
            <a:pPr>
              <a:buNone/>
            </a:pPr>
            <a:r>
              <a:rPr lang="en-US" sz="2000" dirty="0" smtClean="0">
                <a:latin typeface="Arial" pitchFamily="34" charset="0"/>
                <a:cs typeface="Arial" pitchFamily="34" charset="0"/>
              </a:rPr>
              <a:t>		</a:t>
            </a:r>
          </a:p>
          <a:p>
            <a:pPr>
              <a:buNone/>
            </a:pPr>
            <a:endParaRPr lang="en-US" sz="2000" dirty="0" smtClean="0">
              <a:latin typeface="Arial" pitchFamily="34" charset="0"/>
              <a:cs typeface="Arial" pitchFamily="34" charset="0"/>
            </a:endParaRPr>
          </a:p>
          <a:p>
            <a:endParaRPr lang="en-US" dirty="0"/>
          </a:p>
        </p:txBody>
      </p:sp>
      <p:sp>
        <p:nvSpPr>
          <p:cNvPr id="2" name="Slide Number Placeholder 1"/>
          <p:cNvSpPr>
            <a:spLocks noGrp="1"/>
          </p:cNvSpPr>
          <p:nvPr>
            <p:ph type="sldNum" sz="quarter" idx="12"/>
          </p:nvPr>
        </p:nvSpPr>
        <p:spPr/>
        <p:txBody>
          <a:bodyPr/>
          <a:lstStyle/>
          <a:p>
            <a:pPr>
              <a:defRPr/>
            </a:pPr>
            <a:fld id="{5C4A2ED0-FFFA-49F3-9612-C1BB3246CC68}" type="slidenum">
              <a:rPr lang="en-US" altLang="en-US" smtClean="0"/>
              <a:pPr>
                <a:defRPr/>
              </a:pPr>
              <a:t>8</a:t>
            </a:fld>
            <a:endParaRPr lang="en-US"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z="3200" dirty="0" smtClean="0"/>
              <a:t>Computing- Contd..</a:t>
            </a:r>
          </a:p>
        </p:txBody>
      </p:sp>
      <p:sp>
        <p:nvSpPr>
          <p:cNvPr id="3075" name="Content Placeholder 2"/>
          <p:cNvSpPr>
            <a:spLocks noGrp="1"/>
          </p:cNvSpPr>
          <p:nvPr>
            <p:ph idx="1"/>
          </p:nvPr>
        </p:nvSpPr>
        <p:spPr/>
        <p:txBody>
          <a:bodyPr>
            <a:normAutofit lnSpcReduction="10000"/>
          </a:bodyPr>
          <a:lstStyle/>
          <a:p>
            <a:r>
              <a:rPr lang="en-US" sz="2000" dirty="0" smtClean="0"/>
              <a:t>Then the individual computer is not sufficient to perform Computation</a:t>
            </a:r>
          </a:p>
          <a:p>
            <a:r>
              <a:rPr lang="en-US" sz="2000" dirty="0" smtClean="0"/>
              <a:t>Solution sharing the resources  with others</a:t>
            </a:r>
          </a:p>
          <a:p>
            <a:r>
              <a:rPr lang="en-US" sz="2000" dirty="0" smtClean="0"/>
              <a:t>We have different computations like</a:t>
            </a:r>
          </a:p>
          <a:p>
            <a:pPr>
              <a:buNone/>
            </a:pPr>
            <a:r>
              <a:rPr lang="en-US" sz="2000" dirty="0" smtClean="0"/>
              <a:t>			Distributed Computing</a:t>
            </a:r>
          </a:p>
          <a:p>
            <a:pPr algn="just">
              <a:buNone/>
            </a:pPr>
            <a:r>
              <a:rPr lang="en-US" sz="2000" dirty="0" smtClean="0"/>
              <a:t>			A </a:t>
            </a:r>
            <a:r>
              <a:rPr lang="en-US" sz="2000" b="1" dirty="0" smtClean="0"/>
              <a:t>distributed</a:t>
            </a:r>
            <a:r>
              <a:rPr lang="en-US" sz="2000" dirty="0" smtClean="0"/>
              <a:t> system is a model in which components located on networked </a:t>
            </a:r>
            <a:r>
              <a:rPr lang="en-US" sz="2000" b="1" dirty="0" smtClean="0"/>
              <a:t>computers</a:t>
            </a:r>
            <a:r>
              <a:rPr lang="en-US" sz="2000" dirty="0" smtClean="0"/>
              <a:t> communicate and coordinate their actions by passing messages. Homogeneous, Static ,Many to Single Image </a:t>
            </a:r>
          </a:p>
          <a:p>
            <a:pPr>
              <a:buNone/>
            </a:pPr>
            <a:endParaRPr lang="en-US" sz="2000" dirty="0" smtClean="0"/>
          </a:p>
          <a:p>
            <a:pPr>
              <a:buNone/>
            </a:pPr>
            <a:r>
              <a:rPr lang="en-US" sz="2000" dirty="0" smtClean="0"/>
              <a:t>			Grid Computing </a:t>
            </a:r>
          </a:p>
          <a:p>
            <a:pPr algn="just">
              <a:buNone/>
            </a:pPr>
            <a:r>
              <a:rPr lang="en-US" sz="2000" b="1" dirty="0" smtClean="0"/>
              <a:t>			Grid computing</a:t>
            </a:r>
            <a:r>
              <a:rPr lang="en-US" sz="2000" dirty="0" smtClean="0"/>
              <a:t> is the collection of </a:t>
            </a:r>
            <a:r>
              <a:rPr lang="en-US" sz="2000" b="1" dirty="0" smtClean="0"/>
              <a:t>computer</a:t>
            </a:r>
            <a:r>
              <a:rPr lang="en-US" sz="2000" dirty="0" smtClean="0"/>
              <a:t> resources from multiple locations to reach a common goal. Heterogeneous, Dynamic, Scientific –Many to Single Image </a:t>
            </a:r>
          </a:p>
          <a:p>
            <a:pPr>
              <a:buNone/>
            </a:pPr>
            <a:r>
              <a:rPr lang="en-US" sz="2000" dirty="0" smtClean="0"/>
              <a:t>			</a:t>
            </a:r>
          </a:p>
          <a:p>
            <a:endParaRPr lang="en-US" sz="2000" dirty="0" smtClean="0"/>
          </a:p>
          <a:p>
            <a:pPr>
              <a:buFont typeface="Wingdings" pitchFamily="2" charset="2"/>
              <a:buChar char="ü"/>
            </a:pPr>
            <a:endParaRPr lang="en-US" sz="2000" dirty="0" smtClean="0"/>
          </a:p>
          <a:p>
            <a:endParaRPr lang="en-US" sz="2400" dirty="0" smtClean="0"/>
          </a:p>
        </p:txBody>
      </p:sp>
      <p:pic>
        <p:nvPicPr>
          <p:cNvPr id="3076" name="Picture 6" descr="EmailCloud_image.png"/>
          <p:cNvPicPr>
            <a:picLocks noChangeAspect="1"/>
          </p:cNvPicPr>
          <p:nvPr/>
        </p:nvPicPr>
        <p:blipFill>
          <a:blip r:embed="rId3" cstate="print"/>
          <a:srcRect/>
          <a:stretch>
            <a:fillRect/>
          </a:stretch>
        </p:blipFill>
        <p:spPr bwMode="auto">
          <a:xfrm>
            <a:off x="7848600" y="5638800"/>
            <a:ext cx="1100138" cy="100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1515</TotalTime>
  <Words>3210</Words>
  <Application>Microsoft Office PowerPoint</Application>
  <PresentationFormat>On-screen Show (4:3)</PresentationFormat>
  <Paragraphs>517</Paragraphs>
  <Slides>68</Slides>
  <Notes>12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0" baseType="lpstr">
      <vt:lpstr>Office Theme</vt:lpstr>
      <vt:lpstr>Clip</vt:lpstr>
      <vt:lpstr>Slide 1</vt:lpstr>
      <vt:lpstr>Agenda</vt:lpstr>
      <vt:lpstr>Computing</vt:lpstr>
      <vt:lpstr>Slide 4</vt:lpstr>
      <vt:lpstr>Current State </vt:lpstr>
      <vt:lpstr>Slide 6</vt:lpstr>
      <vt:lpstr>Computing Environments</vt:lpstr>
      <vt:lpstr>Computing Environments</vt:lpstr>
      <vt:lpstr>Computing- Contd..</vt:lpstr>
      <vt:lpstr>Cloud Computing</vt:lpstr>
      <vt:lpstr>What is Cloud Computing?</vt:lpstr>
      <vt:lpstr>5 Essential Cloud Characteristics</vt:lpstr>
      <vt:lpstr>Essential Characteristics</vt:lpstr>
      <vt:lpstr>Characteristics</vt:lpstr>
      <vt:lpstr>Essential Characteristics-Contd..</vt:lpstr>
      <vt:lpstr>Advantages of Cloud Computing</vt:lpstr>
      <vt:lpstr>Advantages of Cloud Computing</vt:lpstr>
      <vt:lpstr>Advantages of Cloud Computing</vt:lpstr>
      <vt:lpstr>Advantages of Cloud Computing</vt:lpstr>
      <vt:lpstr>Advantages of Cloud Computing</vt:lpstr>
      <vt:lpstr>Advantages of Cloud Computing</vt:lpstr>
      <vt:lpstr>Disadvantages of Cloud Computing</vt:lpstr>
      <vt:lpstr>Disadvantages of Cloud Computing</vt:lpstr>
      <vt:lpstr>Disadvantages of Cloud Computing</vt:lpstr>
      <vt:lpstr>Disadvantages of Cloud Computing</vt:lpstr>
      <vt:lpstr>Benefits of Cloud</vt:lpstr>
      <vt:lpstr>Business Benefits</vt:lpstr>
      <vt:lpstr>Technical Benefits</vt:lpstr>
      <vt:lpstr>Limitations</vt:lpstr>
      <vt:lpstr>Cloud Computing - Key Components</vt:lpstr>
      <vt:lpstr>              Cloud Components </vt:lpstr>
      <vt:lpstr>           Cloud Components</vt:lpstr>
      <vt:lpstr>Cloud Components</vt:lpstr>
      <vt:lpstr>Cloud Components</vt:lpstr>
      <vt:lpstr>           Cloud Components</vt:lpstr>
      <vt:lpstr>Cloud Components</vt:lpstr>
      <vt:lpstr>Cloud Components</vt:lpstr>
      <vt:lpstr>Models</vt:lpstr>
      <vt:lpstr>Deployment Models</vt:lpstr>
      <vt:lpstr>Deployment Models</vt:lpstr>
      <vt:lpstr>Cloud Deployment Models</vt:lpstr>
      <vt:lpstr>Cloud Deployment Models (Cont.)</vt:lpstr>
      <vt:lpstr>Cloud Computing – Delivery Models</vt:lpstr>
      <vt:lpstr>Service Models</vt:lpstr>
      <vt:lpstr>Service Models</vt:lpstr>
      <vt:lpstr>Service Models</vt:lpstr>
      <vt:lpstr>Service Models</vt:lpstr>
      <vt:lpstr>Other Services</vt:lpstr>
      <vt:lpstr>Some Commercial Cloud Offerings</vt:lpstr>
      <vt:lpstr>Windows Azure</vt:lpstr>
      <vt:lpstr>Amazon EC2</vt:lpstr>
      <vt:lpstr>Google App Engine </vt:lpstr>
      <vt:lpstr>Virtualization</vt:lpstr>
      <vt:lpstr>Virtualization Architecture</vt:lpstr>
      <vt:lpstr>Virtual Server Model</vt:lpstr>
      <vt:lpstr>Virtualization - Why Virtualize?</vt:lpstr>
      <vt:lpstr>Massively Virtualized Model - Cloud</vt:lpstr>
      <vt:lpstr>Big-Data</vt:lpstr>
      <vt:lpstr>Our Data-driven World</vt:lpstr>
      <vt:lpstr>Data-rich World</vt:lpstr>
      <vt:lpstr>Slide 61</vt:lpstr>
      <vt:lpstr>Decision Making</vt:lpstr>
      <vt:lpstr>Synergy between Big Data and Cloud </vt:lpstr>
      <vt:lpstr>Slide 64</vt:lpstr>
      <vt:lpstr>Slide 65</vt:lpstr>
      <vt:lpstr>Analytics as a Service</vt:lpstr>
      <vt:lpstr>Slide 67</vt:lpstr>
      <vt:lpstr>Slide 68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in the context of Big Data</dc:title>
  <dc:creator>karpagam manavalan</dc:creator>
  <cp:lastModifiedBy>sangeetha</cp:lastModifiedBy>
  <cp:revision>86</cp:revision>
  <dcterms:created xsi:type="dcterms:W3CDTF">2016-06-06T03:21:08Z</dcterms:created>
  <dcterms:modified xsi:type="dcterms:W3CDTF">2023-03-07T10:01:14Z</dcterms:modified>
</cp:coreProperties>
</file>